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8" r:id="rId2"/>
  </p:sldMasterIdLst>
  <p:notesMasterIdLst>
    <p:notesMasterId r:id="rId61"/>
  </p:notesMasterIdLst>
  <p:sldIdLst>
    <p:sldId id="318" r:id="rId3"/>
    <p:sldId id="257" r:id="rId4"/>
    <p:sldId id="758" r:id="rId5"/>
    <p:sldId id="749" r:id="rId6"/>
    <p:sldId id="750" r:id="rId7"/>
    <p:sldId id="759" r:id="rId8"/>
    <p:sldId id="757" r:id="rId9"/>
    <p:sldId id="760" r:id="rId10"/>
    <p:sldId id="762" r:id="rId11"/>
    <p:sldId id="752" r:id="rId12"/>
    <p:sldId id="753" r:id="rId13"/>
    <p:sldId id="754" r:id="rId14"/>
    <p:sldId id="755" r:id="rId15"/>
    <p:sldId id="766" r:id="rId16"/>
    <p:sldId id="767" r:id="rId17"/>
    <p:sldId id="768" r:id="rId18"/>
    <p:sldId id="769" r:id="rId19"/>
    <p:sldId id="770" r:id="rId20"/>
    <p:sldId id="773" r:id="rId21"/>
    <p:sldId id="772" r:id="rId22"/>
    <p:sldId id="789" r:id="rId23"/>
    <p:sldId id="811" r:id="rId24"/>
    <p:sldId id="826" r:id="rId25"/>
    <p:sldId id="827" r:id="rId26"/>
    <p:sldId id="790" r:id="rId27"/>
    <p:sldId id="793" r:id="rId28"/>
    <p:sldId id="797" r:id="rId29"/>
    <p:sldId id="818" r:id="rId30"/>
    <p:sldId id="812" r:id="rId31"/>
    <p:sldId id="796" r:id="rId32"/>
    <p:sldId id="779" r:id="rId33"/>
    <p:sldId id="803" r:id="rId34"/>
    <p:sldId id="781" r:id="rId35"/>
    <p:sldId id="804" r:id="rId36"/>
    <p:sldId id="805" r:id="rId37"/>
    <p:sldId id="806" r:id="rId38"/>
    <p:sldId id="780" r:id="rId39"/>
    <p:sldId id="828" r:id="rId40"/>
    <p:sldId id="801" r:id="rId41"/>
    <p:sldId id="807" r:id="rId42"/>
    <p:sldId id="809" r:id="rId43"/>
    <p:sldId id="808" r:id="rId44"/>
    <p:sldId id="791" r:id="rId45"/>
    <p:sldId id="829" r:id="rId46"/>
    <p:sldId id="784" r:id="rId47"/>
    <p:sldId id="814" r:id="rId48"/>
    <p:sldId id="815" r:id="rId49"/>
    <p:sldId id="816" r:id="rId50"/>
    <p:sldId id="817" r:id="rId51"/>
    <p:sldId id="788" r:id="rId52"/>
    <p:sldId id="819" r:id="rId53"/>
    <p:sldId id="830" r:id="rId54"/>
    <p:sldId id="820" r:id="rId55"/>
    <p:sldId id="821" r:id="rId56"/>
    <p:sldId id="831" r:id="rId57"/>
    <p:sldId id="823" r:id="rId58"/>
    <p:sldId id="822" r:id="rId59"/>
    <p:sldId id="82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to Google Trends" id="{00733DC9-11DB-9143-BF7F-88360F7E05E4}">
          <p14:sldIdLst>
            <p14:sldId id="318"/>
            <p14:sldId id="257"/>
            <p14:sldId id="758"/>
            <p14:sldId id="749"/>
            <p14:sldId id="750"/>
            <p14:sldId id="759"/>
            <p14:sldId id="757"/>
            <p14:sldId id="760"/>
            <p14:sldId id="762"/>
            <p14:sldId id="752"/>
            <p14:sldId id="753"/>
            <p14:sldId id="754"/>
            <p14:sldId id="755"/>
            <p14:sldId id="766"/>
            <p14:sldId id="767"/>
            <p14:sldId id="768"/>
            <p14:sldId id="769"/>
            <p14:sldId id="770"/>
            <p14:sldId id="773"/>
            <p14:sldId id="772"/>
          </p14:sldIdLst>
        </p14:section>
        <p14:section name="Understanding Time Series" id="{7587D0C1-E6B1-C044-A7C4-AE5B748B7C32}">
          <p14:sldIdLst>
            <p14:sldId id="789"/>
            <p14:sldId id="811"/>
            <p14:sldId id="826"/>
            <p14:sldId id="827"/>
            <p14:sldId id="790"/>
            <p14:sldId id="793"/>
            <p14:sldId id="797"/>
            <p14:sldId id="818"/>
            <p14:sldId id="812"/>
            <p14:sldId id="796"/>
          </p14:sldIdLst>
        </p14:section>
        <p14:section name="Introduction to R studio" id="{991FDD81-676A-FB45-B759-220394C37291}">
          <p14:sldIdLst>
            <p14:sldId id="779"/>
            <p14:sldId id="803"/>
            <p14:sldId id="781"/>
            <p14:sldId id="804"/>
            <p14:sldId id="805"/>
            <p14:sldId id="806"/>
          </p14:sldIdLst>
        </p14:section>
        <p14:section name="Exponential Smoothing" id="{BCA0FF2E-9191-D34E-8470-461CDF050B3B}">
          <p14:sldIdLst>
            <p14:sldId id="780"/>
            <p14:sldId id="828"/>
            <p14:sldId id="801"/>
            <p14:sldId id="807"/>
            <p14:sldId id="809"/>
            <p14:sldId id="808"/>
          </p14:sldIdLst>
        </p14:section>
        <p14:section name="ARIMA modelling" id="{927960FE-6FDD-F94A-BB8F-8D04CFD70409}">
          <p14:sldIdLst>
            <p14:sldId id="791"/>
            <p14:sldId id="829"/>
            <p14:sldId id="784"/>
            <p14:sldId id="814"/>
            <p14:sldId id="815"/>
            <p14:sldId id="816"/>
            <p14:sldId id="817"/>
            <p14:sldId id="788"/>
            <p14:sldId id="819"/>
            <p14:sldId id="830"/>
            <p14:sldId id="820"/>
            <p14:sldId id="821"/>
            <p14:sldId id="831"/>
          </p14:sldIdLst>
        </p14:section>
        <p14:section name="Student Project" id="{6138BDB9-48C7-1C48-9055-1C4722C396DE}">
          <p14:sldIdLst>
            <p14:sldId id="823"/>
            <p14:sldId id="822"/>
            <p14:sldId id="8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DB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71"/>
    <p:restoredTop sz="91599"/>
  </p:normalViewPr>
  <p:slideViewPr>
    <p:cSldViewPr snapToGrid="0" snapToObjects="1">
      <p:cViewPr varScale="1">
        <p:scale>
          <a:sx n="99" d="100"/>
          <a:sy n="99" d="100"/>
        </p:scale>
        <p:origin x="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403FB-5F7B-5242-885D-B9FD425C6B50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4393C-06DF-8B44-8129-B0073AEFA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09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IN-CLASS PARTICIPATION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25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15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 started publishing these trends in 2004. This is as far back as we an go in terms of data collection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53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Terms are affected by language. Do you call it soda or soft drink? Tissue or Kleenex? Hoover or Vacuum Cleaner?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74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the links to open a new browser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26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10 minute break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50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10 minute break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83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10 minute break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8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10 minute break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6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86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96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IN-CLASS PARTICIPATION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17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64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14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12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</a:t>
            </a:r>
            <a:r>
              <a:rPr lang="en-US" sz="1100" baseline="-25000" dirty="0"/>
              <a:t>t</a:t>
            </a:r>
            <a:r>
              <a:rPr lang="en-US" dirty="0"/>
              <a:t> = alpha + Beta X</a:t>
            </a:r>
            <a:r>
              <a:rPr lang="en-US" baseline="-25000" dirty="0"/>
              <a:t>t </a:t>
            </a:r>
            <a:r>
              <a:rPr lang="en-US" dirty="0"/>
              <a:t>+ error</a:t>
            </a:r>
            <a:r>
              <a:rPr lang="en-US" baseline="-25000" dirty="0"/>
              <a:t>t</a:t>
            </a:r>
            <a:r>
              <a:rPr lang="en-US" dirty="0"/>
              <a:t> &lt;- This is a linear model. if you want a linear relationship between Y and x all other variables should be constant</a:t>
            </a:r>
            <a:br>
              <a:rPr lang="en-US" dirty="0"/>
            </a:br>
            <a:r>
              <a:rPr lang="en-US" dirty="0"/>
              <a:t>Null hypothesis is that your time series is non-stationarity</a:t>
            </a:r>
          </a:p>
          <a:p>
            <a:r>
              <a:rPr lang="en-US" dirty="0"/>
              <a:t>If rho is &lt; 1, your time series is stationary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940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IN-CLASS PARTICIPATION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64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Takeaways from R Studio Tour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827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the CSV file here through a live demo to show the audience what the file looks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044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2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2"/>
                </a:solidFill>
              </a:rPr>
              <a:t>Will exponential smoothing capture that in a forecast?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743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8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Statista is a great resource for data, well-worth checking out if you have the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53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>
                    <a:solidFill>
                      <a:schemeClr val="tx2"/>
                    </a:solidFill>
                  </a:rPr>
                  <a:t> constant</a:t>
                </a:r>
                <a:r>
                  <a:rPr lang="en-US" sz="1200" baseline="0" dirty="0">
                    <a:solidFill>
                      <a:schemeClr val="tx2"/>
                    </a:solidFill>
                  </a:rPr>
                  <a:t> is sometimes subbed in as 0 and ignored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aseline="0" dirty="0">
                    <a:solidFill>
                      <a:schemeClr val="tx2"/>
                    </a:solidFill>
                  </a:rPr>
                  <a:t>Draw tabular data to show the lags</a:t>
                </a:r>
                <a:endParaRPr lang="en-US" sz="1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i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r>
                  <a:rPr lang="en-US" sz="1200" dirty="0">
                    <a:solidFill>
                      <a:schemeClr val="tx2"/>
                    </a:solidFill>
                  </a:rPr>
                  <a:t> constant</a:t>
                </a:r>
                <a:r>
                  <a:rPr lang="en-US" sz="1200" baseline="0" dirty="0">
                    <a:solidFill>
                      <a:schemeClr val="tx2"/>
                    </a:solidFill>
                  </a:rPr>
                  <a:t> is sometimes subbed in as 0 and ignored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aseline="0" dirty="0">
                    <a:solidFill>
                      <a:schemeClr val="tx2"/>
                    </a:solidFill>
                  </a:rPr>
                  <a:t>Draw tabular data to show the lags</a:t>
                </a:r>
                <a:endParaRPr lang="en-US" sz="1200" dirty="0">
                  <a:solidFill>
                    <a:schemeClr val="tx2"/>
                  </a:solidFill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16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956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59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36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187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762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192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28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72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60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IN-CLASS PARTICIPATION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851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866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925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9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IN-CLASS PARTICIPATION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94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link is there, leave it open but I urge you to explore only after we have gone through the presentation. There will be plenty of time for that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22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Peaks are formed during December and February</a:t>
            </a:r>
          </a:p>
          <a:p>
            <a:r>
              <a:rPr lang="en-US" dirty="0"/>
              <a:t>- Any idea what is happening?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3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granularity of data available is dependent upon the popularity of your search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53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compared differently. Wherever possible you want to ensure you are using search terms for both, or topics for both trendlines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B4393C-06DF-8B44-8129-B0073AEFA5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65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3616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55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21720">
              <a:lnSpc>
                <a:spcPts val="898"/>
              </a:lnSpc>
            </a:pPr>
            <a:fld id="{81D60167-4931-47E6-BA6A-407CBD079E47}" type="slidenum">
              <a:rPr lang="en-US" spc="17" smtClean="0"/>
              <a:pPr marL="21720">
                <a:lnSpc>
                  <a:spcPts val="898"/>
                </a:lnSpc>
              </a:pPr>
              <a:t>‹#›</a:t>
            </a:fld>
            <a:endParaRPr lang="en-US" spc="1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B484E1-7B77-A944-A78D-E1ABD6907A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0519">
            <a:off x="-296373" y="-969476"/>
            <a:ext cx="4423551" cy="3744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A16CE7-20C5-F14E-A757-616E4D7C1D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36152">
            <a:off x="8753449" y="3999261"/>
            <a:ext cx="4423551" cy="37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2688" y="1025623"/>
            <a:ext cx="10486625" cy="309187"/>
          </a:xfrm>
        </p:spPr>
        <p:txBody>
          <a:bodyPr lIns="0" tIns="0" rIns="0" bIns="0"/>
          <a:lstStyle>
            <a:lvl1pPr>
              <a:defRPr sz="2009" b="0" i="0">
                <a:solidFill>
                  <a:srgbClr val="00206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55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21720">
              <a:lnSpc>
                <a:spcPts val="898"/>
              </a:lnSpc>
            </a:pPr>
            <a:fld id="{81D60167-4931-47E6-BA6A-407CBD079E47}" type="slidenum">
              <a:rPr lang="en-US" spc="17" smtClean="0"/>
              <a:pPr marL="21720">
                <a:lnSpc>
                  <a:spcPts val="898"/>
                </a:lnSpc>
              </a:pPr>
              <a:t>‹#›</a:t>
            </a:fld>
            <a:endParaRPr lang="en-US" spc="17" dirty="0"/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6EB8B839-7A0F-1949-8C21-43C6A6469910}"/>
              </a:ext>
            </a:extLst>
          </p:cNvPr>
          <p:cNvSpPr/>
          <p:nvPr userDrawn="1"/>
        </p:nvSpPr>
        <p:spPr>
          <a:xfrm>
            <a:off x="10266187" y="119376"/>
            <a:ext cx="1811272" cy="61252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</p:spTree>
    <p:extLst>
      <p:ext uri="{BB962C8B-B14F-4D97-AF65-F5344CB8AC3E}">
        <p14:creationId xmlns:p14="http://schemas.microsoft.com/office/powerpoint/2010/main" val="202699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55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21720">
              <a:lnSpc>
                <a:spcPts val="898"/>
              </a:lnSpc>
            </a:pPr>
            <a:fld id="{81D60167-4931-47E6-BA6A-407CBD079E47}" type="slidenum">
              <a:rPr lang="en-US" spc="17" smtClean="0"/>
              <a:pPr marL="21720">
                <a:lnSpc>
                  <a:spcPts val="898"/>
                </a:lnSpc>
              </a:pPr>
              <a:t>‹#›</a:t>
            </a:fld>
            <a:endParaRPr lang="en-US" spc="17" dirty="0"/>
          </a:p>
        </p:txBody>
      </p:sp>
      <p:sp>
        <p:nvSpPr>
          <p:cNvPr id="6" name="bk object 16">
            <a:extLst>
              <a:ext uri="{FF2B5EF4-FFF2-40B4-BE49-F238E27FC236}">
                <a16:creationId xmlns:a16="http://schemas.microsoft.com/office/drawing/2014/main" id="{30FDCE9C-3436-B544-992E-0648B54A56B6}"/>
              </a:ext>
            </a:extLst>
          </p:cNvPr>
          <p:cNvSpPr/>
          <p:nvPr userDrawn="1"/>
        </p:nvSpPr>
        <p:spPr>
          <a:xfrm>
            <a:off x="10266187" y="119376"/>
            <a:ext cx="1811272" cy="61252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</p:spTree>
    <p:extLst>
      <p:ext uri="{BB962C8B-B14F-4D97-AF65-F5344CB8AC3E}">
        <p14:creationId xmlns:p14="http://schemas.microsoft.com/office/powerpoint/2010/main" val="1452359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658FDC-A1BC-3E42-A086-D8E918943B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8"/>
          <a:stretch/>
        </p:blipFill>
        <p:spPr>
          <a:xfrm>
            <a:off x="1" y="-17601"/>
            <a:ext cx="12205692" cy="6875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AB41D5-1ADF-1947-94F4-3AD4F9CB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7F4FAD-B78B-7D49-AD86-00D65CF853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2CC4E-F188-AE4D-9A8B-4063420C234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94E81-DDDD-6B49-BE73-2C54BCDE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1720">
              <a:lnSpc>
                <a:spcPts val="898"/>
              </a:lnSpc>
            </a:pPr>
            <a:fld id="{81D60167-4931-47E6-BA6A-407CBD079E47}" type="slidenum">
              <a:rPr lang="en-MY" spc="17" smtClean="0"/>
              <a:pPr marL="21720">
                <a:lnSpc>
                  <a:spcPts val="898"/>
                </a:lnSpc>
              </a:pPr>
              <a:t>‹#›</a:t>
            </a:fld>
            <a:endParaRPr lang="en-MY" spc="1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19C3B2-83A1-BE44-9E72-4CAE9A2A4B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0519">
            <a:off x="-296373" y="-969476"/>
            <a:ext cx="4423551" cy="3744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77009-0514-A44A-9D1F-B22DE2BDA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36152">
            <a:off x="8753449" y="3999261"/>
            <a:ext cx="4423551" cy="37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1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2688" y="1025623"/>
            <a:ext cx="10486625" cy="309187"/>
          </a:xfrm>
        </p:spPr>
        <p:txBody>
          <a:bodyPr lIns="0" tIns="0" rIns="0" bIns="0"/>
          <a:lstStyle>
            <a:lvl1pPr>
              <a:defRPr sz="2009" b="0" i="0">
                <a:solidFill>
                  <a:srgbClr val="002060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12646" y="2439464"/>
            <a:ext cx="8966709" cy="157864"/>
          </a:xfrm>
        </p:spPr>
        <p:txBody>
          <a:bodyPr lIns="0" tIns="0" rIns="0" bIns="0"/>
          <a:lstStyle>
            <a:lvl1pPr>
              <a:defRPr sz="1026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55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21720">
              <a:lnSpc>
                <a:spcPts val="898"/>
              </a:lnSpc>
            </a:pPr>
            <a:fld id="{81D60167-4931-47E6-BA6A-407CBD079E47}" type="slidenum">
              <a:rPr lang="en-US" spc="17" smtClean="0"/>
              <a:pPr marL="21720">
                <a:lnSpc>
                  <a:spcPts val="898"/>
                </a:lnSpc>
              </a:pPr>
              <a:t>‹#›</a:t>
            </a:fld>
            <a:endParaRPr lang="en-US" spc="1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FEF4C4-23CD-0249-BF42-C8331B5F24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0519">
            <a:off x="-296373" y="-969476"/>
            <a:ext cx="4423551" cy="3744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DEAD02-6F86-894A-A90A-DCBE67CA1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36152">
            <a:off x="8753449" y="3999261"/>
            <a:ext cx="4423551" cy="37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71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350701" y="146884"/>
            <a:ext cx="1811272" cy="61252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" name="bk object 17"/>
          <p:cNvSpPr/>
          <p:nvPr/>
        </p:nvSpPr>
        <p:spPr>
          <a:xfrm>
            <a:off x="3462383" y="2572511"/>
            <a:ext cx="540096" cy="392461"/>
          </a:xfrm>
          <a:custGeom>
            <a:avLst/>
            <a:gdLst/>
            <a:ahLst/>
            <a:cxnLst/>
            <a:rect l="l" t="t" r="r" b="b"/>
            <a:pathLst>
              <a:path w="473710" h="432435">
                <a:moveTo>
                  <a:pt x="0" y="216103"/>
                </a:moveTo>
                <a:lnTo>
                  <a:pt x="4812" y="259652"/>
                </a:lnTo>
                <a:lnTo>
                  <a:pt x="18613" y="300214"/>
                </a:lnTo>
                <a:lnTo>
                  <a:pt x="40451" y="336920"/>
                </a:lnTo>
                <a:lnTo>
                  <a:pt x="69373" y="368901"/>
                </a:lnTo>
                <a:lnTo>
                  <a:pt x="104427" y="395288"/>
                </a:lnTo>
                <a:lnTo>
                  <a:pt x="144660" y="415212"/>
                </a:lnTo>
                <a:lnTo>
                  <a:pt x="189120" y="427803"/>
                </a:lnTo>
                <a:lnTo>
                  <a:pt x="236854" y="432193"/>
                </a:lnTo>
                <a:lnTo>
                  <a:pt x="284589" y="427803"/>
                </a:lnTo>
                <a:lnTo>
                  <a:pt x="329049" y="415212"/>
                </a:lnTo>
                <a:lnTo>
                  <a:pt x="369282" y="395288"/>
                </a:lnTo>
                <a:lnTo>
                  <a:pt x="404336" y="368901"/>
                </a:lnTo>
                <a:lnTo>
                  <a:pt x="433258" y="336920"/>
                </a:lnTo>
                <a:lnTo>
                  <a:pt x="455096" y="300214"/>
                </a:lnTo>
                <a:lnTo>
                  <a:pt x="468897" y="259652"/>
                </a:lnTo>
                <a:lnTo>
                  <a:pt x="473709" y="216103"/>
                </a:lnTo>
                <a:lnTo>
                  <a:pt x="468897" y="172549"/>
                </a:lnTo>
                <a:lnTo>
                  <a:pt x="455096" y="131984"/>
                </a:lnTo>
                <a:lnTo>
                  <a:pt x="433258" y="95276"/>
                </a:lnTo>
                <a:lnTo>
                  <a:pt x="404336" y="63293"/>
                </a:lnTo>
                <a:lnTo>
                  <a:pt x="369282" y="36905"/>
                </a:lnTo>
                <a:lnTo>
                  <a:pt x="329049" y="16981"/>
                </a:lnTo>
                <a:lnTo>
                  <a:pt x="284589" y="4390"/>
                </a:lnTo>
                <a:lnTo>
                  <a:pt x="236854" y="0"/>
                </a:lnTo>
                <a:lnTo>
                  <a:pt x="189120" y="4390"/>
                </a:lnTo>
                <a:lnTo>
                  <a:pt x="144660" y="16981"/>
                </a:lnTo>
                <a:lnTo>
                  <a:pt x="104427" y="36905"/>
                </a:lnTo>
                <a:lnTo>
                  <a:pt x="69373" y="63293"/>
                </a:lnTo>
                <a:lnTo>
                  <a:pt x="40451" y="95276"/>
                </a:lnTo>
                <a:lnTo>
                  <a:pt x="18613" y="131984"/>
                </a:lnTo>
                <a:lnTo>
                  <a:pt x="4812" y="172549"/>
                </a:lnTo>
                <a:lnTo>
                  <a:pt x="0" y="216103"/>
                </a:lnTo>
                <a:close/>
              </a:path>
            </a:pathLst>
          </a:custGeom>
          <a:solidFill>
            <a:srgbClr val="BFBFBF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" name="bk object 18"/>
          <p:cNvSpPr/>
          <p:nvPr/>
        </p:nvSpPr>
        <p:spPr>
          <a:xfrm>
            <a:off x="3462383" y="2572511"/>
            <a:ext cx="540096" cy="392461"/>
          </a:xfrm>
          <a:custGeom>
            <a:avLst/>
            <a:gdLst/>
            <a:ahLst/>
            <a:cxnLst/>
            <a:rect l="l" t="t" r="r" b="b"/>
            <a:pathLst>
              <a:path w="473710" h="432435">
                <a:moveTo>
                  <a:pt x="0" y="216100"/>
                </a:moveTo>
                <a:lnTo>
                  <a:pt x="4812" y="172548"/>
                </a:lnTo>
                <a:lnTo>
                  <a:pt x="18613" y="131984"/>
                </a:lnTo>
                <a:lnTo>
                  <a:pt x="40451" y="95276"/>
                </a:lnTo>
                <a:lnTo>
                  <a:pt x="69373" y="63294"/>
                </a:lnTo>
                <a:lnTo>
                  <a:pt x="104427" y="36906"/>
                </a:lnTo>
                <a:lnTo>
                  <a:pt x="144661" y="16982"/>
                </a:lnTo>
                <a:lnTo>
                  <a:pt x="189121" y="4390"/>
                </a:lnTo>
                <a:lnTo>
                  <a:pt x="236856" y="0"/>
                </a:lnTo>
                <a:lnTo>
                  <a:pt x="284591" y="4390"/>
                </a:lnTo>
                <a:lnTo>
                  <a:pt x="329051" y="16982"/>
                </a:lnTo>
                <a:lnTo>
                  <a:pt x="369285" y="36906"/>
                </a:lnTo>
                <a:lnTo>
                  <a:pt x="404339" y="63294"/>
                </a:lnTo>
                <a:lnTo>
                  <a:pt x="433261" y="95276"/>
                </a:lnTo>
                <a:lnTo>
                  <a:pt x="455099" y="131984"/>
                </a:lnTo>
                <a:lnTo>
                  <a:pt x="468901" y="172548"/>
                </a:lnTo>
                <a:lnTo>
                  <a:pt x="473713" y="216100"/>
                </a:lnTo>
                <a:lnTo>
                  <a:pt x="468901" y="259652"/>
                </a:lnTo>
                <a:lnTo>
                  <a:pt x="455099" y="300216"/>
                </a:lnTo>
                <a:lnTo>
                  <a:pt x="433261" y="336924"/>
                </a:lnTo>
                <a:lnTo>
                  <a:pt x="404339" y="368906"/>
                </a:lnTo>
                <a:lnTo>
                  <a:pt x="369285" y="395294"/>
                </a:lnTo>
                <a:lnTo>
                  <a:pt x="329051" y="415218"/>
                </a:lnTo>
                <a:lnTo>
                  <a:pt x="284591" y="427810"/>
                </a:lnTo>
                <a:lnTo>
                  <a:pt x="236856" y="432200"/>
                </a:lnTo>
                <a:lnTo>
                  <a:pt x="189121" y="427810"/>
                </a:lnTo>
                <a:lnTo>
                  <a:pt x="144661" y="415218"/>
                </a:lnTo>
                <a:lnTo>
                  <a:pt x="104427" y="395294"/>
                </a:lnTo>
                <a:lnTo>
                  <a:pt x="69373" y="368906"/>
                </a:lnTo>
                <a:lnTo>
                  <a:pt x="40451" y="336924"/>
                </a:lnTo>
                <a:lnTo>
                  <a:pt x="18613" y="300216"/>
                </a:lnTo>
                <a:lnTo>
                  <a:pt x="4812" y="259652"/>
                </a:lnTo>
                <a:lnTo>
                  <a:pt x="0" y="216100"/>
                </a:lnTo>
                <a:close/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" name="bk object 19"/>
          <p:cNvSpPr/>
          <p:nvPr/>
        </p:nvSpPr>
        <p:spPr>
          <a:xfrm>
            <a:off x="6613292" y="2670620"/>
            <a:ext cx="669691" cy="479484"/>
          </a:xfrm>
          <a:custGeom>
            <a:avLst/>
            <a:gdLst/>
            <a:ahLst/>
            <a:cxnLst/>
            <a:rect l="l" t="t" r="r" b="b"/>
            <a:pathLst>
              <a:path w="587375" h="528320">
                <a:moveTo>
                  <a:pt x="0" y="263969"/>
                </a:moveTo>
                <a:lnTo>
                  <a:pt x="3840" y="306785"/>
                </a:lnTo>
                <a:lnTo>
                  <a:pt x="14957" y="347403"/>
                </a:lnTo>
                <a:lnTo>
                  <a:pt x="32747" y="385277"/>
                </a:lnTo>
                <a:lnTo>
                  <a:pt x="56607" y="419865"/>
                </a:lnTo>
                <a:lnTo>
                  <a:pt x="85932" y="450622"/>
                </a:lnTo>
                <a:lnTo>
                  <a:pt x="120119" y="477007"/>
                </a:lnTo>
                <a:lnTo>
                  <a:pt x="158562" y="498474"/>
                </a:lnTo>
                <a:lnTo>
                  <a:pt x="200659" y="514481"/>
                </a:lnTo>
                <a:lnTo>
                  <a:pt x="245804" y="524484"/>
                </a:lnTo>
                <a:lnTo>
                  <a:pt x="293395" y="527939"/>
                </a:lnTo>
                <a:lnTo>
                  <a:pt x="340986" y="524484"/>
                </a:lnTo>
                <a:lnTo>
                  <a:pt x="386132" y="514481"/>
                </a:lnTo>
                <a:lnTo>
                  <a:pt x="428230" y="498474"/>
                </a:lnTo>
                <a:lnTo>
                  <a:pt x="466676" y="477007"/>
                </a:lnTo>
                <a:lnTo>
                  <a:pt x="500864" y="450622"/>
                </a:lnTo>
                <a:lnTo>
                  <a:pt x="530191" y="419865"/>
                </a:lnTo>
                <a:lnTo>
                  <a:pt x="554052" y="385277"/>
                </a:lnTo>
                <a:lnTo>
                  <a:pt x="571844" y="347403"/>
                </a:lnTo>
                <a:lnTo>
                  <a:pt x="582963" y="306785"/>
                </a:lnTo>
                <a:lnTo>
                  <a:pt x="586803" y="263969"/>
                </a:lnTo>
                <a:lnTo>
                  <a:pt x="582963" y="221153"/>
                </a:lnTo>
                <a:lnTo>
                  <a:pt x="571844" y="180535"/>
                </a:lnTo>
                <a:lnTo>
                  <a:pt x="554052" y="142661"/>
                </a:lnTo>
                <a:lnTo>
                  <a:pt x="530191" y="108073"/>
                </a:lnTo>
                <a:lnTo>
                  <a:pt x="500864" y="77316"/>
                </a:lnTo>
                <a:lnTo>
                  <a:pt x="466676" y="50931"/>
                </a:lnTo>
                <a:lnTo>
                  <a:pt x="428230" y="29464"/>
                </a:lnTo>
                <a:lnTo>
                  <a:pt x="386132" y="13457"/>
                </a:lnTo>
                <a:lnTo>
                  <a:pt x="340986" y="3454"/>
                </a:lnTo>
                <a:lnTo>
                  <a:pt x="293395" y="0"/>
                </a:lnTo>
                <a:lnTo>
                  <a:pt x="245804" y="3454"/>
                </a:lnTo>
                <a:lnTo>
                  <a:pt x="200659" y="13457"/>
                </a:lnTo>
                <a:lnTo>
                  <a:pt x="158562" y="29464"/>
                </a:lnTo>
                <a:lnTo>
                  <a:pt x="120119" y="50931"/>
                </a:lnTo>
                <a:lnTo>
                  <a:pt x="85932" y="77316"/>
                </a:lnTo>
                <a:lnTo>
                  <a:pt x="56607" y="108073"/>
                </a:lnTo>
                <a:lnTo>
                  <a:pt x="32747" y="142661"/>
                </a:lnTo>
                <a:lnTo>
                  <a:pt x="14957" y="180535"/>
                </a:lnTo>
                <a:lnTo>
                  <a:pt x="3840" y="221153"/>
                </a:lnTo>
                <a:lnTo>
                  <a:pt x="0" y="263969"/>
                </a:lnTo>
                <a:close/>
              </a:path>
            </a:pathLst>
          </a:custGeom>
          <a:solidFill>
            <a:srgbClr val="BFBFBF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" name="bk object 20"/>
          <p:cNvSpPr/>
          <p:nvPr/>
        </p:nvSpPr>
        <p:spPr>
          <a:xfrm>
            <a:off x="6613292" y="2670620"/>
            <a:ext cx="669691" cy="479484"/>
          </a:xfrm>
          <a:custGeom>
            <a:avLst/>
            <a:gdLst/>
            <a:ahLst/>
            <a:cxnLst/>
            <a:rect l="l" t="t" r="r" b="b"/>
            <a:pathLst>
              <a:path w="587375" h="528320">
                <a:moveTo>
                  <a:pt x="0" y="263968"/>
                </a:moveTo>
                <a:lnTo>
                  <a:pt x="3840" y="221151"/>
                </a:lnTo>
                <a:lnTo>
                  <a:pt x="14957" y="180534"/>
                </a:lnTo>
                <a:lnTo>
                  <a:pt x="32748" y="142660"/>
                </a:lnTo>
                <a:lnTo>
                  <a:pt x="56608" y="108072"/>
                </a:lnTo>
                <a:lnTo>
                  <a:pt x="85934" y="77314"/>
                </a:lnTo>
                <a:lnTo>
                  <a:pt x="120121" y="50930"/>
                </a:lnTo>
                <a:lnTo>
                  <a:pt x="158564" y="29463"/>
                </a:lnTo>
                <a:lnTo>
                  <a:pt x="200661" y="13457"/>
                </a:lnTo>
                <a:lnTo>
                  <a:pt x="245807" y="3454"/>
                </a:lnTo>
                <a:lnTo>
                  <a:pt x="293397" y="0"/>
                </a:lnTo>
                <a:lnTo>
                  <a:pt x="340988" y="3454"/>
                </a:lnTo>
                <a:lnTo>
                  <a:pt x="386134" y="13457"/>
                </a:lnTo>
                <a:lnTo>
                  <a:pt x="428231" y="29463"/>
                </a:lnTo>
                <a:lnTo>
                  <a:pt x="466674" y="50930"/>
                </a:lnTo>
                <a:lnTo>
                  <a:pt x="500861" y="77314"/>
                </a:lnTo>
                <a:lnTo>
                  <a:pt x="530187" y="108072"/>
                </a:lnTo>
                <a:lnTo>
                  <a:pt x="554047" y="142660"/>
                </a:lnTo>
                <a:lnTo>
                  <a:pt x="571838" y="180534"/>
                </a:lnTo>
                <a:lnTo>
                  <a:pt x="582955" y="221151"/>
                </a:lnTo>
                <a:lnTo>
                  <a:pt x="586795" y="263968"/>
                </a:lnTo>
                <a:lnTo>
                  <a:pt x="582955" y="306785"/>
                </a:lnTo>
                <a:lnTo>
                  <a:pt x="571838" y="347403"/>
                </a:lnTo>
                <a:lnTo>
                  <a:pt x="554047" y="385277"/>
                </a:lnTo>
                <a:lnTo>
                  <a:pt x="530187" y="419865"/>
                </a:lnTo>
                <a:lnTo>
                  <a:pt x="500861" y="450622"/>
                </a:lnTo>
                <a:lnTo>
                  <a:pt x="466674" y="477006"/>
                </a:lnTo>
                <a:lnTo>
                  <a:pt x="428231" y="498473"/>
                </a:lnTo>
                <a:lnTo>
                  <a:pt x="386134" y="514480"/>
                </a:lnTo>
                <a:lnTo>
                  <a:pt x="340988" y="524482"/>
                </a:lnTo>
                <a:lnTo>
                  <a:pt x="293397" y="527937"/>
                </a:lnTo>
                <a:lnTo>
                  <a:pt x="245807" y="524482"/>
                </a:lnTo>
                <a:lnTo>
                  <a:pt x="200661" y="514480"/>
                </a:lnTo>
                <a:lnTo>
                  <a:pt x="158564" y="498473"/>
                </a:lnTo>
                <a:lnTo>
                  <a:pt x="120121" y="477006"/>
                </a:lnTo>
                <a:lnTo>
                  <a:pt x="85934" y="450622"/>
                </a:lnTo>
                <a:lnTo>
                  <a:pt x="56608" y="419865"/>
                </a:lnTo>
                <a:lnTo>
                  <a:pt x="32748" y="385277"/>
                </a:lnTo>
                <a:lnTo>
                  <a:pt x="14957" y="347403"/>
                </a:lnTo>
                <a:lnTo>
                  <a:pt x="3840" y="306785"/>
                </a:lnTo>
                <a:lnTo>
                  <a:pt x="0" y="263968"/>
                </a:lnTo>
                <a:close/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" name="bk object 21"/>
          <p:cNvSpPr/>
          <p:nvPr/>
        </p:nvSpPr>
        <p:spPr>
          <a:xfrm>
            <a:off x="3873363" y="3651742"/>
            <a:ext cx="540821" cy="392461"/>
          </a:xfrm>
          <a:custGeom>
            <a:avLst/>
            <a:gdLst/>
            <a:ahLst/>
            <a:cxnLst/>
            <a:rect l="l" t="t" r="r" b="b"/>
            <a:pathLst>
              <a:path w="474345" h="432435">
                <a:moveTo>
                  <a:pt x="0" y="216103"/>
                </a:moveTo>
                <a:lnTo>
                  <a:pt x="4812" y="259653"/>
                </a:lnTo>
                <a:lnTo>
                  <a:pt x="18613" y="300216"/>
                </a:lnTo>
                <a:lnTo>
                  <a:pt x="40452" y="336924"/>
                </a:lnTo>
                <a:lnTo>
                  <a:pt x="69375" y="368908"/>
                </a:lnTo>
                <a:lnTo>
                  <a:pt x="104430" y="395297"/>
                </a:lnTo>
                <a:lnTo>
                  <a:pt x="144666" y="415222"/>
                </a:lnTo>
                <a:lnTo>
                  <a:pt x="189129" y="427815"/>
                </a:lnTo>
                <a:lnTo>
                  <a:pt x="236867" y="432206"/>
                </a:lnTo>
                <a:lnTo>
                  <a:pt x="284601" y="427815"/>
                </a:lnTo>
                <a:lnTo>
                  <a:pt x="329061" y="415222"/>
                </a:lnTo>
                <a:lnTo>
                  <a:pt x="369294" y="395297"/>
                </a:lnTo>
                <a:lnTo>
                  <a:pt x="404348" y="368908"/>
                </a:lnTo>
                <a:lnTo>
                  <a:pt x="433271" y="336924"/>
                </a:lnTo>
                <a:lnTo>
                  <a:pt x="455109" y="300216"/>
                </a:lnTo>
                <a:lnTo>
                  <a:pt x="468910" y="259653"/>
                </a:lnTo>
                <a:lnTo>
                  <a:pt x="473722" y="216103"/>
                </a:lnTo>
                <a:lnTo>
                  <a:pt x="468910" y="172549"/>
                </a:lnTo>
                <a:lnTo>
                  <a:pt x="455109" y="131984"/>
                </a:lnTo>
                <a:lnTo>
                  <a:pt x="433271" y="95276"/>
                </a:lnTo>
                <a:lnTo>
                  <a:pt x="404348" y="63293"/>
                </a:lnTo>
                <a:lnTo>
                  <a:pt x="369294" y="36905"/>
                </a:lnTo>
                <a:lnTo>
                  <a:pt x="329061" y="16981"/>
                </a:lnTo>
                <a:lnTo>
                  <a:pt x="284601" y="4390"/>
                </a:lnTo>
                <a:lnTo>
                  <a:pt x="236867" y="0"/>
                </a:lnTo>
                <a:lnTo>
                  <a:pt x="189129" y="4390"/>
                </a:lnTo>
                <a:lnTo>
                  <a:pt x="144666" y="16981"/>
                </a:lnTo>
                <a:lnTo>
                  <a:pt x="104430" y="36905"/>
                </a:lnTo>
                <a:lnTo>
                  <a:pt x="69375" y="63293"/>
                </a:lnTo>
                <a:lnTo>
                  <a:pt x="40452" y="95276"/>
                </a:lnTo>
                <a:lnTo>
                  <a:pt x="18613" y="131984"/>
                </a:lnTo>
                <a:lnTo>
                  <a:pt x="4812" y="172549"/>
                </a:lnTo>
                <a:lnTo>
                  <a:pt x="0" y="216103"/>
                </a:lnTo>
                <a:close/>
              </a:path>
            </a:pathLst>
          </a:custGeom>
          <a:solidFill>
            <a:srgbClr val="BFBFBF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" name="bk object 22"/>
          <p:cNvSpPr/>
          <p:nvPr/>
        </p:nvSpPr>
        <p:spPr>
          <a:xfrm>
            <a:off x="3873363" y="3651742"/>
            <a:ext cx="540096" cy="392461"/>
          </a:xfrm>
          <a:custGeom>
            <a:avLst/>
            <a:gdLst/>
            <a:ahLst/>
            <a:cxnLst/>
            <a:rect l="l" t="t" r="r" b="b"/>
            <a:pathLst>
              <a:path w="473710" h="432435">
                <a:moveTo>
                  <a:pt x="0" y="216100"/>
                </a:moveTo>
                <a:lnTo>
                  <a:pt x="4812" y="172548"/>
                </a:lnTo>
                <a:lnTo>
                  <a:pt x="18613" y="131984"/>
                </a:lnTo>
                <a:lnTo>
                  <a:pt x="40451" y="95276"/>
                </a:lnTo>
                <a:lnTo>
                  <a:pt x="69373" y="63294"/>
                </a:lnTo>
                <a:lnTo>
                  <a:pt x="104427" y="36906"/>
                </a:lnTo>
                <a:lnTo>
                  <a:pt x="144661" y="16982"/>
                </a:lnTo>
                <a:lnTo>
                  <a:pt x="189121" y="4390"/>
                </a:lnTo>
                <a:lnTo>
                  <a:pt x="236856" y="0"/>
                </a:lnTo>
                <a:lnTo>
                  <a:pt x="284591" y="4390"/>
                </a:lnTo>
                <a:lnTo>
                  <a:pt x="329051" y="16982"/>
                </a:lnTo>
                <a:lnTo>
                  <a:pt x="369285" y="36906"/>
                </a:lnTo>
                <a:lnTo>
                  <a:pt x="404339" y="63294"/>
                </a:lnTo>
                <a:lnTo>
                  <a:pt x="433261" y="95276"/>
                </a:lnTo>
                <a:lnTo>
                  <a:pt x="455099" y="131984"/>
                </a:lnTo>
                <a:lnTo>
                  <a:pt x="468901" y="172548"/>
                </a:lnTo>
                <a:lnTo>
                  <a:pt x="473713" y="216100"/>
                </a:lnTo>
                <a:lnTo>
                  <a:pt x="468901" y="259652"/>
                </a:lnTo>
                <a:lnTo>
                  <a:pt x="455099" y="300216"/>
                </a:lnTo>
                <a:lnTo>
                  <a:pt x="433261" y="336924"/>
                </a:lnTo>
                <a:lnTo>
                  <a:pt x="404339" y="368906"/>
                </a:lnTo>
                <a:lnTo>
                  <a:pt x="369285" y="395294"/>
                </a:lnTo>
                <a:lnTo>
                  <a:pt x="329051" y="415218"/>
                </a:lnTo>
                <a:lnTo>
                  <a:pt x="284591" y="427810"/>
                </a:lnTo>
                <a:lnTo>
                  <a:pt x="236856" y="432200"/>
                </a:lnTo>
                <a:lnTo>
                  <a:pt x="189121" y="427810"/>
                </a:lnTo>
                <a:lnTo>
                  <a:pt x="144661" y="415218"/>
                </a:lnTo>
                <a:lnTo>
                  <a:pt x="104427" y="395294"/>
                </a:lnTo>
                <a:lnTo>
                  <a:pt x="69373" y="368906"/>
                </a:lnTo>
                <a:lnTo>
                  <a:pt x="40451" y="336924"/>
                </a:lnTo>
                <a:lnTo>
                  <a:pt x="18613" y="300216"/>
                </a:lnTo>
                <a:lnTo>
                  <a:pt x="4812" y="259652"/>
                </a:lnTo>
                <a:lnTo>
                  <a:pt x="0" y="216100"/>
                </a:lnTo>
                <a:close/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" name="bk object 23"/>
          <p:cNvSpPr/>
          <p:nvPr/>
        </p:nvSpPr>
        <p:spPr>
          <a:xfrm>
            <a:off x="1407437" y="4338522"/>
            <a:ext cx="540096" cy="392461"/>
          </a:xfrm>
          <a:custGeom>
            <a:avLst/>
            <a:gdLst/>
            <a:ahLst/>
            <a:cxnLst/>
            <a:rect l="l" t="t" r="r" b="b"/>
            <a:pathLst>
              <a:path w="473710" h="432435">
                <a:moveTo>
                  <a:pt x="0" y="216103"/>
                </a:moveTo>
                <a:lnTo>
                  <a:pt x="4812" y="259656"/>
                </a:lnTo>
                <a:lnTo>
                  <a:pt x="18613" y="300222"/>
                </a:lnTo>
                <a:lnTo>
                  <a:pt x="40451" y="336930"/>
                </a:lnTo>
                <a:lnTo>
                  <a:pt x="69373" y="368912"/>
                </a:lnTo>
                <a:lnTo>
                  <a:pt x="104427" y="395300"/>
                </a:lnTo>
                <a:lnTo>
                  <a:pt x="144660" y="415224"/>
                </a:lnTo>
                <a:lnTo>
                  <a:pt x="189120" y="427816"/>
                </a:lnTo>
                <a:lnTo>
                  <a:pt x="236854" y="432206"/>
                </a:lnTo>
                <a:lnTo>
                  <a:pt x="284589" y="427816"/>
                </a:lnTo>
                <a:lnTo>
                  <a:pt x="329049" y="415224"/>
                </a:lnTo>
                <a:lnTo>
                  <a:pt x="369282" y="395300"/>
                </a:lnTo>
                <a:lnTo>
                  <a:pt x="404336" y="368912"/>
                </a:lnTo>
                <a:lnTo>
                  <a:pt x="433258" y="336930"/>
                </a:lnTo>
                <a:lnTo>
                  <a:pt x="455096" y="300222"/>
                </a:lnTo>
                <a:lnTo>
                  <a:pt x="468897" y="259656"/>
                </a:lnTo>
                <a:lnTo>
                  <a:pt x="473709" y="216103"/>
                </a:lnTo>
                <a:lnTo>
                  <a:pt x="468897" y="172553"/>
                </a:lnTo>
                <a:lnTo>
                  <a:pt x="455096" y="131989"/>
                </a:lnTo>
                <a:lnTo>
                  <a:pt x="433258" y="95281"/>
                </a:lnTo>
                <a:lnTo>
                  <a:pt x="404336" y="63298"/>
                </a:lnTo>
                <a:lnTo>
                  <a:pt x="369282" y="36909"/>
                </a:lnTo>
                <a:lnTo>
                  <a:pt x="329049" y="16983"/>
                </a:lnTo>
                <a:lnTo>
                  <a:pt x="284589" y="4390"/>
                </a:lnTo>
                <a:lnTo>
                  <a:pt x="236854" y="0"/>
                </a:lnTo>
                <a:lnTo>
                  <a:pt x="189120" y="4390"/>
                </a:lnTo>
                <a:lnTo>
                  <a:pt x="144660" y="16983"/>
                </a:lnTo>
                <a:lnTo>
                  <a:pt x="104427" y="36909"/>
                </a:lnTo>
                <a:lnTo>
                  <a:pt x="69373" y="63298"/>
                </a:lnTo>
                <a:lnTo>
                  <a:pt x="40451" y="95281"/>
                </a:lnTo>
                <a:lnTo>
                  <a:pt x="18613" y="131989"/>
                </a:lnTo>
                <a:lnTo>
                  <a:pt x="4812" y="172553"/>
                </a:lnTo>
                <a:lnTo>
                  <a:pt x="0" y="216103"/>
                </a:lnTo>
                <a:close/>
              </a:path>
            </a:pathLst>
          </a:custGeom>
          <a:solidFill>
            <a:srgbClr val="BFBFBF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" name="bk object 24"/>
          <p:cNvSpPr/>
          <p:nvPr/>
        </p:nvSpPr>
        <p:spPr>
          <a:xfrm>
            <a:off x="1407437" y="4338522"/>
            <a:ext cx="540096" cy="392461"/>
          </a:xfrm>
          <a:custGeom>
            <a:avLst/>
            <a:gdLst/>
            <a:ahLst/>
            <a:cxnLst/>
            <a:rect l="l" t="t" r="r" b="b"/>
            <a:pathLst>
              <a:path w="473710" h="432435">
                <a:moveTo>
                  <a:pt x="0" y="216100"/>
                </a:moveTo>
                <a:lnTo>
                  <a:pt x="4812" y="172548"/>
                </a:lnTo>
                <a:lnTo>
                  <a:pt x="18613" y="131984"/>
                </a:lnTo>
                <a:lnTo>
                  <a:pt x="40451" y="95276"/>
                </a:lnTo>
                <a:lnTo>
                  <a:pt x="69373" y="63294"/>
                </a:lnTo>
                <a:lnTo>
                  <a:pt x="104427" y="36906"/>
                </a:lnTo>
                <a:lnTo>
                  <a:pt x="144661" y="16982"/>
                </a:lnTo>
                <a:lnTo>
                  <a:pt x="189121" y="4390"/>
                </a:lnTo>
                <a:lnTo>
                  <a:pt x="236856" y="0"/>
                </a:lnTo>
                <a:lnTo>
                  <a:pt x="284591" y="4390"/>
                </a:lnTo>
                <a:lnTo>
                  <a:pt x="329051" y="16982"/>
                </a:lnTo>
                <a:lnTo>
                  <a:pt x="369285" y="36906"/>
                </a:lnTo>
                <a:lnTo>
                  <a:pt x="404339" y="63294"/>
                </a:lnTo>
                <a:lnTo>
                  <a:pt x="433261" y="95276"/>
                </a:lnTo>
                <a:lnTo>
                  <a:pt x="455099" y="131984"/>
                </a:lnTo>
                <a:lnTo>
                  <a:pt x="468901" y="172548"/>
                </a:lnTo>
                <a:lnTo>
                  <a:pt x="473713" y="216100"/>
                </a:lnTo>
                <a:lnTo>
                  <a:pt x="468901" y="259652"/>
                </a:lnTo>
                <a:lnTo>
                  <a:pt x="455099" y="300216"/>
                </a:lnTo>
                <a:lnTo>
                  <a:pt x="433261" y="336924"/>
                </a:lnTo>
                <a:lnTo>
                  <a:pt x="404339" y="368906"/>
                </a:lnTo>
                <a:lnTo>
                  <a:pt x="369285" y="395294"/>
                </a:lnTo>
                <a:lnTo>
                  <a:pt x="329051" y="415218"/>
                </a:lnTo>
                <a:lnTo>
                  <a:pt x="284591" y="427810"/>
                </a:lnTo>
                <a:lnTo>
                  <a:pt x="236856" y="432200"/>
                </a:lnTo>
                <a:lnTo>
                  <a:pt x="189121" y="427810"/>
                </a:lnTo>
                <a:lnTo>
                  <a:pt x="144661" y="415218"/>
                </a:lnTo>
                <a:lnTo>
                  <a:pt x="104427" y="395294"/>
                </a:lnTo>
                <a:lnTo>
                  <a:pt x="69373" y="368906"/>
                </a:lnTo>
                <a:lnTo>
                  <a:pt x="40451" y="336924"/>
                </a:lnTo>
                <a:lnTo>
                  <a:pt x="18613" y="300216"/>
                </a:lnTo>
                <a:lnTo>
                  <a:pt x="4812" y="259652"/>
                </a:lnTo>
                <a:lnTo>
                  <a:pt x="0" y="216100"/>
                </a:lnTo>
                <a:close/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" name="bk object 25"/>
          <p:cNvSpPr/>
          <p:nvPr/>
        </p:nvSpPr>
        <p:spPr>
          <a:xfrm>
            <a:off x="7298273" y="1591391"/>
            <a:ext cx="540096" cy="392461"/>
          </a:xfrm>
          <a:custGeom>
            <a:avLst/>
            <a:gdLst/>
            <a:ahLst/>
            <a:cxnLst/>
            <a:rect l="l" t="t" r="r" b="b"/>
            <a:pathLst>
              <a:path w="473709" h="432435">
                <a:moveTo>
                  <a:pt x="0" y="216103"/>
                </a:moveTo>
                <a:lnTo>
                  <a:pt x="4812" y="259652"/>
                </a:lnTo>
                <a:lnTo>
                  <a:pt x="18613" y="300214"/>
                </a:lnTo>
                <a:lnTo>
                  <a:pt x="40451" y="336920"/>
                </a:lnTo>
                <a:lnTo>
                  <a:pt x="69373" y="368901"/>
                </a:lnTo>
                <a:lnTo>
                  <a:pt x="104427" y="395288"/>
                </a:lnTo>
                <a:lnTo>
                  <a:pt x="144660" y="415212"/>
                </a:lnTo>
                <a:lnTo>
                  <a:pt x="189120" y="427803"/>
                </a:lnTo>
                <a:lnTo>
                  <a:pt x="236854" y="432193"/>
                </a:lnTo>
                <a:lnTo>
                  <a:pt x="284592" y="427803"/>
                </a:lnTo>
                <a:lnTo>
                  <a:pt x="329054" y="415212"/>
                </a:lnTo>
                <a:lnTo>
                  <a:pt x="369287" y="395288"/>
                </a:lnTo>
                <a:lnTo>
                  <a:pt x="404341" y="368901"/>
                </a:lnTo>
                <a:lnTo>
                  <a:pt x="433261" y="336920"/>
                </a:lnTo>
                <a:lnTo>
                  <a:pt x="455098" y="300214"/>
                </a:lnTo>
                <a:lnTo>
                  <a:pt x="468898" y="259652"/>
                </a:lnTo>
                <a:lnTo>
                  <a:pt x="473710" y="216103"/>
                </a:lnTo>
                <a:lnTo>
                  <a:pt x="468898" y="172549"/>
                </a:lnTo>
                <a:lnTo>
                  <a:pt x="455098" y="131984"/>
                </a:lnTo>
                <a:lnTo>
                  <a:pt x="433261" y="95276"/>
                </a:lnTo>
                <a:lnTo>
                  <a:pt x="404341" y="63293"/>
                </a:lnTo>
                <a:lnTo>
                  <a:pt x="369287" y="36905"/>
                </a:lnTo>
                <a:lnTo>
                  <a:pt x="329054" y="16981"/>
                </a:lnTo>
                <a:lnTo>
                  <a:pt x="284592" y="4390"/>
                </a:lnTo>
                <a:lnTo>
                  <a:pt x="236854" y="0"/>
                </a:lnTo>
                <a:lnTo>
                  <a:pt x="189120" y="4390"/>
                </a:lnTo>
                <a:lnTo>
                  <a:pt x="144660" y="16981"/>
                </a:lnTo>
                <a:lnTo>
                  <a:pt x="104427" y="36905"/>
                </a:lnTo>
                <a:lnTo>
                  <a:pt x="69373" y="63293"/>
                </a:lnTo>
                <a:lnTo>
                  <a:pt x="40451" y="95276"/>
                </a:lnTo>
                <a:lnTo>
                  <a:pt x="18613" y="131984"/>
                </a:lnTo>
                <a:lnTo>
                  <a:pt x="4812" y="172549"/>
                </a:lnTo>
                <a:lnTo>
                  <a:pt x="0" y="216103"/>
                </a:lnTo>
                <a:close/>
              </a:path>
            </a:pathLst>
          </a:custGeom>
          <a:solidFill>
            <a:srgbClr val="BFBFBF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" name="bk object 26"/>
          <p:cNvSpPr/>
          <p:nvPr/>
        </p:nvSpPr>
        <p:spPr>
          <a:xfrm>
            <a:off x="7298273" y="1591391"/>
            <a:ext cx="540096" cy="392461"/>
          </a:xfrm>
          <a:custGeom>
            <a:avLst/>
            <a:gdLst/>
            <a:ahLst/>
            <a:cxnLst/>
            <a:rect l="l" t="t" r="r" b="b"/>
            <a:pathLst>
              <a:path w="473709" h="432435">
                <a:moveTo>
                  <a:pt x="0" y="216100"/>
                </a:moveTo>
                <a:lnTo>
                  <a:pt x="4812" y="172548"/>
                </a:lnTo>
                <a:lnTo>
                  <a:pt x="18613" y="131984"/>
                </a:lnTo>
                <a:lnTo>
                  <a:pt x="40451" y="95276"/>
                </a:lnTo>
                <a:lnTo>
                  <a:pt x="69373" y="63294"/>
                </a:lnTo>
                <a:lnTo>
                  <a:pt x="104427" y="36906"/>
                </a:lnTo>
                <a:lnTo>
                  <a:pt x="144661" y="16982"/>
                </a:lnTo>
                <a:lnTo>
                  <a:pt x="189121" y="4390"/>
                </a:lnTo>
                <a:lnTo>
                  <a:pt x="236856" y="0"/>
                </a:lnTo>
                <a:lnTo>
                  <a:pt x="284591" y="4390"/>
                </a:lnTo>
                <a:lnTo>
                  <a:pt x="329051" y="16982"/>
                </a:lnTo>
                <a:lnTo>
                  <a:pt x="369285" y="36906"/>
                </a:lnTo>
                <a:lnTo>
                  <a:pt x="404339" y="63294"/>
                </a:lnTo>
                <a:lnTo>
                  <a:pt x="433261" y="95276"/>
                </a:lnTo>
                <a:lnTo>
                  <a:pt x="455099" y="131984"/>
                </a:lnTo>
                <a:lnTo>
                  <a:pt x="468901" y="172548"/>
                </a:lnTo>
                <a:lnTo>
                  <a:pt x="473713" y="216100"/>
                </a:lnTo>
                <a:lnTo>
                  <a:pt x="468901" y="259652"/>
                </a:lnTo>
                <a:lnTo>
                  <a:pt x="455099" y="300216"/>
                </a:lnTo>
                <a:lnTo>
                  <a:pt x="433261" y="336924"/>
                </a:lnTo>
                <a:lnTo>
                  <a:pt x="404339" y="368906"/>
                </a:lnTo>
                <a:lnTo>
                  <a:pt x="369285" y="395294"/>
                </a:lnTo>
                <a:lnTo>
                  <a:pt x="329051" y="415218"/>
                </a:lnTo>
                <a:lnTo>
                  <a:pt x="284591" y="427810"/>
                </a:lnTo>
                <a:lnTo>
                  <a:pt x="236856" y="432200"/>
                </a:lnTo>
                <a:lnTo>
                  <a:pt x="189121" y="427810"/>
                </a:lnTo>
                <a:lnTo>
                  <a:pt x="144661" y="415218"/>
                </a:lnTo>
                <a:lnTo>
                  <a:pt x="104427" y="395294"/>
                </a:lnTo>
                <a:lnTo>
                  <a:pt x="69373" y="368906"/>
                </a:lnTo>
                <a:lnTo>
                  <a:pt x="40451" y="336924"/>
                </a:lnTo>
                <a:lnTo>
                  <a:pt x="18613" y="300216"/>
                </a:lnTo>
                <a:lnTo>
                  <a:pt x="4812" y="259652"/>
                </a:lnTo>
                <a:lnTo>
                  <a:pt x="0" y="216100"/>
                </a:lnTo>
                <a:close/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" name="bk object 27"/>
          <p:cNvSpPr/>
          <p:nvPr/>
        </p:nvSpPr>
        <p:spPr>
          <a:xfrm>
            <a:off x="5517329" y="4667129"/>
            <a:ext cx="363443" cy="260489"/>
          </a:xfrm>
          <a:custGeom>
            <a:avLst/>
            <a:gdLst/>
            <a:ahLst/>
            <a:cxnLst/>
            <a:rect l="l" t="t" r="r" b="b"/>
            <a:pathLst>
              <a:path w="318770" h="287020">
                <a:moveTo>
                  <a:pt x="0" y="143281"/>
                </a:moveTo>
                <a:lnTo>
                  <a:pt x="8118" y="188570"/>
                </a:lnTo>
                <a:lnTo>
                  <a:pt x="30725" y="227902"/>
                </a:lnTo>
                <a:lnTo>
                  <a:pt x="65197" y="258918"/>
                </a:lnTo>
                <a:lnTo>
                  <a:pt x="108911" y="279258"/>
                </a:lnTo>
                <a:lnTo>
                  <a:pt x="159245" y="286562"/>
                </a:lnTo>
                <a:lnTo>
                  <a:pt x="209579" y="279258"/>
                </a:lnTo>
                <a:lnTo>
                  <a:pt x="253297" y="258918"/>
                </a:lnTo>
                <a:lnTo>
                  <a:pt x="287773" y="227902"/>
                </a:lnTo>
                <a:lnTo>
                  <a:pt x="310383" y="188570"/>
                </a:lnTo>
                <a:lnTo>
                  <a:pt x="318503" y="143281"/>
                </a:lnTo>
                <a:lnTo>
                  <a:pt x="310383" y="97992"/>
                </a:lnTo>
                <a:lnTo>
                  <a:pt x="287773" y="58660"/>
                </a:lnTo>
                <a:lnTo>
                  <a:pt x="253297" y="27644"/>
                </a:lnTo>
                <a:lnTo>
                  <a:pt x="209579" y="7304"/>
                </a:lnTo>
                <a:lnTo>
                  <a:pt x="159245" y="0"/>
                </a:lnTo>
                <a:lnTo>
                  <a:pt x="108911" y="7304"/>
                </a:lnTo>
                <a:lnTo>
                  <a:pt x="65197" y="27644"/>
                </a:lnTo>
                <a:lnTo>
                  <a:pt x="30725" y="58660"/>
                </a:lnTo>
                <a:lnTo>
                  <a:pt x="8118" y="97992"/>
                </a:lnTo>
                <a:lnTo>
                  <a:pt x="0" y="143281"/>
                </a:lnTo>
                <a:close/>
              </a:path>
            </a:pathLst>
          </a:custGeom>
          <a:solidFill>
            <a:srgbClr val="BFBFBF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" name="bk object 28"/>
          <p:cNvSpPr/>
          <p:nvPr/>
        </p:nvSpPr>
        <p:spPr>
          <a:xfrm>
            <a:off x="5517329" y="4667129"/>
            <a:ext cx="363443" cy="260489"/>
          </a:xfrm>
          <a:custGeom>
            <a:avLst/>
            <a:gdLst/>
            <a:ahLst/>
            <a:cxnLst/>
            <a:rect l="l" t="t" r="r" b="b"/>
            <a:pathLst>
              <a:path w="318770" h="287020">
                <a:moveTo>
                  <a:pt x="0" y="143277"/>
                </a:moveTo>
                <a:lnTo>
                  <a:pt x="8118" y="97990"/>
                </a:lnTo>
                <a:lnTo>
                  <a:pt x="30726" y="58659"/>
                </a:lnTo>
                <a:lnTo>
                  <a:pt x="65199" y="27644"/>
                </a:lnTo>
                <a:lnTo>
                  <a:pt x="108914" y="7304"/>
                </a:lnTo>
                <a:lnTo>
                  <a:pt x="159250" y="0"/>
                </a:lnTo>
                <a:lnTo>
                  <a:pt x="209585" y="7304"/>
                </a:lnTo>
                <a:lnTo>
                  <a:pt x="253301" y="27644"/>
                </a:lnTo>
                <a:lnTo>
                  <a:pt x="287775" y="58659"/>
                </a:lnTo>
                <a:lnTo>
                  <a:pt x="310382" y="97990"/>
                </a:lnTo>
                <a:lnTo>
                  <a:pt x="318501" y="143277"/>
                </a:lnTo>
                <a:lnTo>
                  <a:pt x="310382" y="188563"/>
                </a:lnTo>
                <a:lnTo>
                  <a:pt x="287775" y="227894"/>
                </a:lnTo>
                <a:lnTo>
                  <a:pt x="253301" y="258909"/>
                </a:lnTo>
                <a:lnTo>
                  <a:pt x="209585" y="279249"/>
                </a:lnTo>
                <a:lnTo>
                  <a:pt x="159250" y="286554"/>
                </a:lnTo>
                <a:lnTo>
                  <a:pt x="108914" y="279249"/>
                </a:lnTo>
                <a:lnTo>
                  <a:pt x="65199" y="258909"/>
                </a:lnTo>
                <a:lnTo>
                  <a:pt x="30726" y="227894"/>
                </a:lnTo>
                <a:lnTo>
                  <a:pt x="8118" y="188563"/>
                </a:lnTo>
                <a:lnTo>
                  <a:pt x="0" y="143277"/>
                </a:lnTo>
                <a:close/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" name="bk object 29"/>
          <p:cNvSpPr/>
          <p:nvPr/>
        </p:nvSpPr>
        <p:spPr>
          <a:xfrm>
            <a:off x="7983255" y="4927203"/>
            <a:ext cx="274392" cy="196519"/>
          </a:xfrm>
          <a:custGeom>
            <a:avLst/>
            <a:gdLst/>
            <a:ahLst/>
            <a:cxnLst/>
            <a:rect l="l" t="t" r="r" b="b"/>
            <a:pathLst>
              <a:path w="240665" h="216535">
                <a:moveTo>
                  <a:pt x="0" y="108102"/>
                </a:moveTo>
                <a:lnTo>
                  <a:pt x="9442" y="150180"/>
                </a:lnTo>
                <a:lnTo>
                  <a:pt x="35193" y="184542"/>
                </a:lnTo>
                <a:lnTo>
                  <a:pt x="73385" y="207709"/>
                </a:lnTo>
                <a:lnTo>
                  <a:pt x="120154" y="216204"/>
                </a:lnTo>
                <a:lnTo>
                  <a:pt x="166928" y="207709"/>
                </a:lnTo>
                <a:lnTo>
                  <a:pt x="205120" y="184542"/>
                </a:lnTo>
                <a:lnTo>
                  <a:pt x="230868" y="150180"/>
                </a:lnTo>
                <a:lnTo>
                  <a:pt x="240309" y="108102"/>
                </a:lnTo>
                <a:lnTo>
                  <a:pt x="230868" y="66024"/>
                </a:lnTo>
                <a:lnTo>
                  <a:pt x="205120" y="31662"/>
                </a:lnTo>
                <a:lnTo>
                  <a:pt x="166928" y="8495"/>
                </a:lnTo>
                <a:lnTo>
                  <a:pt x="120154" y="0"/>
                </a:lnTo>
                <a:lnTo>
                  <a:pt x="73385" y="8495"/>
                </a:lnTo>
                <a:lnTo>
                  <a:pt x="35193" y="31662"/>
                </a:lnTo>
                <a:lnTo>
                  <a:pt x="9442" y="66024"/>
                </a:lnTo>
                <a:lnTo>
                  <a:pt x="0" y="108102"/>
                </a:lnTo>
                <a:close/>
              </a:path>
            </a:pathLst>
          </a:custGeom>
          <a:solidFill>
            <a:srgbClr val="BFBFBF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" name="bk object 30"/>
          <p:cNvSpPr/>
          <p:nvPr/>
        </p:nvSpPr>
        <p:spPr>
          <a:xfrm>
            <a:off x="7983255" y="4927203"/>
            <a:ext cx="274392" cy="196519"/>
          </a:xfrm>
          <a:custGeom>
            <a:avLst/>
            <a:gdLst/>
            <a:ahLst/>
            <a:cxnLst/>
            <a:rect l="l" t="t" r="r" b="b"/>
            <a:pathLst>
              <a:path w="240665" h="216535">
                <a:moveTo>
                  <a:pt x="0" y="108104"/>
                </a:moveTo>
                <a:lnTo>
                  <a:pt x="9442" y="66025"/>
                </a:lnTo>
                <a:lnTo>
                  <a:pt x="35193" y="31663"/>
                </a:lnTo>
                <a:lnTo>
                  <a:pt x="73386" y="8495"/>
                </a:lnTo>
                <a:lnTo>
                  <a:pt x="120157" y="0"/>
                </a:lnTo>
                <a:lnTo>
                  <a:pt x="166927" y="8495"/>
                </a:lnTo>
                <a:lnTo>
                  <a:pt x="205120" y="31663"/>
                </a:lnTo>
                <a:lnTo>
                  <a:pt x="230871" y="66025"/>
                </a:lnTo>
                <a:lnTo>
                  <a:pt x="240313" y="108104"/>
                </a:lnTo>
                <a:lnTo>
                  <a:pt x="230871" y="150183"/>
                </a:lnTo>
                <a:lnTo>
                  <a:pt x="205120" y="184546"/>
                </a:lnTo>
                <a:lnTo>
                  <a:pt x="166927" y="207714"/>
                </a:lnTo>
                <a:lnTo>
                  <a:pt x="120157" y="216209"/>
                </a:lnTo>
                <a:lnTo>
                  <a:pt x="73386" y="207714"/>
                </a:lnTo>
                <a:lnTo>
                  <a:pt x="35193" y="184546"/>
                </a:lnTo>
                <a:lnTo>
                  <a:pt x="9442" y="150183"/>
                </a:lnTo>
                <a:lnTo>
                  <a:pt x="0" y="108104"/>
                </a:lnTo>
                <a:close/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" name="bk object 31"/>
          <p:cNvSpPr/>
          <p:nvPr/>
        </p:nvSpPr>
        <p:spPr>
          <a:xfrm>
            <a:off x="9490212" y="3259292"/>
            <a:ext cx="274392" cy="196519"/>
          </a:xfrm>
          <a:custGeom>
            <a:avLst/>
            <a:gdLst/>
            <a:ahLst/>
            <a:cxnLst/>
            <a:rect l="l" t="t" r="r" b="b"/>
            <a:pathLst>
              <a:path w="240665" h="216535">
                <a:moveTo>
                  <a:pt x="0" y="108102"/>
                </a:moveTo>
                <a:lnTo>
                  <a:pt x="9442" y="150187"/>
                </a:lnTo>
                <a:lnTo>
                  <a:pt x="35193" y="184553"/>
                </a:lnTo>
                <a:lnTo>
                  <a:pt x="73385" y="207721"/>
                </a:lnTo>
                <a:lnTo>
                  <a:pt x="120154" y="216217"/>
                </a:lnTo>
                <a:lnTo>
                  <a:pt x="166930" y="207721"/>
                </a:lnTo>
                <a:lnTo>
                  <a:pt x="205127" y="184553"/>
                </a:lnTo>
                <a:lnTo>
                  <a:pt x="230879" y="150187"/>
                </a:lnTo>
                <a:lnTo>
                  <a:pt x="240322" y="108102"/>
                </a:lnTo>
                <a:lnTo>
                  <a:pt x="230879" y="66024"/>
                </a:lnTo>
                <a:lnTo>
                  <a:pt x="205127" y="31662"/>
                </a:lnTo>
                <a:lnTo>
                  <a:pt x="166930" y="8495"/>
                </a:lnTo>
                <a:lnTo>
                  <a:pt x="120154" y="0"/>
                </a:lnTo>
                <a:lnTo>
                  <a:pt x="73385" y="8495"/>
                </a:lnTo>
                <a:lnTo>
                  <a:pt x="35193" y="31662"/>
                </a:lnTo>
                <a:lnTo>
                  <a:pt x="9442" y="66024"/>
                </a:lnTo>
                <a:lnTo>
                  <a:pt x="0" y="108102"/>
                </a:lnTo>
                <a:close/>
              </a:path>
            </a:pathLst>
          </a:custGeom>
          <a:solidFill>
            <a:srgbClr val="BFBFBF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" name="bk object 32"/>
          <p:cNvSpPr/>
          <p:nvPr/>
        </p:nvSpPr>
        <p:spPr>
          <a:xfrm>
            <a:off x="9490212" y="3259292"/>
            <a:ext cx="274392" cy="196519"/>
          </a:xfrm>
          <a:custGeom>
            <a:avLst/>
            <a:gdLst/>
            <a:ahLst/>
            <a:cxnLst/>
            <a:rect l="l" t="t" r="r" b="b"/>
            <a:pathLst>
              <a:path w="240665" h="216535">
                <a:moveTo>
                  <a:pt x="0" y="108104"/>
                </a:moveTo>
                <a:lnTo>
                  <a:pt x="9442" y="66025"/>
                </a:lnTo>
                <a:lnTo>
                  <a:pt x="35193" y="31663"/>
                </a:lnTo>
                <a:lnTo>
                  <a:pt x="73386" y="8495"/>
                </a:lnTo>
                <a:lnTo>
                  <a:pt x="120157" y="0"/>
                </a:lnTo>
                <a:lnTo>
                  <a:pt x="166927" y="8495"/>
                </a:lnTo>
                <a:lnTo>
                  <a:pt x="205120" y="31663"/>
                </a:lnTo>
                <a:lnTo>
                  <a:pt x="230871" y="66025"/>
                </a:lnTo>
                <a:lnTo>
                  <a:pt x="240313" y="108104"/>
                </a:lnTo>
                <a:lnTo>
                  <a:pt x="230871" y="150183"/>
                </a:lnTo>
                <a:lnTo>
                  <a:pt x="205120" y="184546"/>
                </a:lnTo>
                <a:lnTo>
                  <a:pt x="166927" y="207714"/>
                </a:lnTo>
                <a:lnTo>
                  <a:pt x="120157" y="216209"/>
                </a:lnTo>
                <a:lnTo>
                  <a:pt x="73386" y="207714"/>
                </a:lnTo>
                <a:lnTo>
                  <a:pt x="35193" y="184546"/>
                </a:lnTo>
                <a:lnTo>
                  <a:pt x="9442" y="150183"/>
                </a:lnTo>
                <a:lnTo>
                  <a:pt x="0" y="108104"/>
                </a:lnTo>
                <a:close/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" name="bk object 33"/>
          <p:cNvSpPr/>
          <p:nvPr/>
        </p:nvSpPr>
        <p:spPr>
          <a:xfrm>
            <a:off x="10997172" y="2081952"/>
            <a:ext cx="274392" cy="196519"/>
          </a:xfrm>
          <a:custGeom>
            <a:avLst/>
            <a:gdLst/>
            <a:ahLst/>
            <a:cxnLst/>
            <a:rect l="l" t="t" r="r" b="b"/>
            <a:pathLst>
              <a:path w="240665" h="216535">
                <a:moveTo>
                  <a:pt x="0" y="108102"/>
                </a:moveTo>
                <a:lnTo>
                  <a:pt x="9442" y="150180"/>
                </a:lnTo>
                <a:lnTo>
                  <a:pt x="35193" y="184542"/>
                </a:lnTo>
                <a:lnTo>
                  <a:pt x="73387" y="207709"/>
                </a:lnTo>
                <a:lnTo>
                  <a:pt x="120157" y="216204"/>
                </a:lnTo>
                <a:lnTo>
                  <a:pt x="166927" y="207709"/>
                </a:lnTo>
                <a:lnTo>
                  <a:pt x="205121" y="184542"/>
                </a:lnTo>
                <a:lnTo>
                  <a:pt x="230871" y="150180"/>
                </a:lnTo>
                <a:lnTo>
                  <a:pt x="240314" y="108102"/>
                </a:lnTo>
                <a:lnTo>
                  <a:pt x="230871" y="66024"/>
                </a:lnTo>
                <a:lnTo>
                  <a:pt x="205121" y="31662"/>
                </a:lnTo>
                <a:lnTo>
                  <a:pt x="166927" y="8495"/>
                </a:lnTo>
                <a:lnTo>
                  <a:pt x="120157" y="0"/>
                </a:lnTo>
                <a:lnTo>
                  <a:pt x="73387" y="8495"/>
                </a:lnTo>
                <a:lnTo>
                  <a:pt x="35193" y="31662"/>
                </a:lnTo>
                <a:lnTo>
                  <a:pt x="9442" y="66024"/>
                </a:lnTo>
                <a:lnTo>
                  <a:pt x="0" y="108102"/>
                </a:lnTo>
                <a:close/>
              </a:path>
            </a:pathLst>
          </a:custGeom>
          <a:solidFill>
            <a:srgbClr val="BFBFBF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" name="bk object 34"/>
          <p:cNvSpPr/>
          <p:nvPr/>
        </p:nvSpPr>
        <p:spPr>
          <a:xfrm>
            <a:off x="10997172" y="2081952"/>
            <a:ext cx="274392" cy="196519"/>
          </a:xfrm>
          <a:custGeom>
            <a:avLst/>
            <a:gdLst/>
            <a:ahLst/>
            <a:cxnLst/>
            <a:rect l="l" t="t" r="r" b="b"/>
            <a:pathLst>
              <a:path w="240665" h="216535">
                <a:moveTo>
                  <a:pt x="0" y="108104"/>
                </a:moveTo>
                <a:lnTo>
                  <a:pt x="9442" y="66025"/>
                </a:lnTo>
                <a:lnTo>
                  <a:pt x="35193" y="31663"/>
                </a:lnTo>
                <a:lnTo>
                  <a:pt x="73386" y="8495"/>
                </a:lnTo>
                <a:lnTo>
                  <a:pt x="120157" y="0"/>
                </a:lnTo>
                <a:lnTo>
                  <a:pt x="166927" y="8495"/>
                </a:lnTo>
                <a:lnTo>
                  <a:pt x="205120" y="31663"/>
                </a:lnTo>
                <a:lnTo>
                  <a:pt x="230871" y="66025"/>
                </a:lnTo>
                <a:lnTo>
                  <a:pt x="240313" y="108104"/>
                </a:lnTo>
                <a:lnTo>
                  <a:pt x="230871" y="150183"/>
                </a:lnTo>
                <a:lnTo>
                  <a:pt x="205120" y="184546"/>
                </a:lnTo>
                <a:lnTo>
                  <a:pt x="166927" y="207714"/>
                </a:lnTo>
                <a:lnTo>
                  <a:pt x="120157" y="216209"/>
                </a:lnTo>
                <a:lnTo>
                  <a:pt x="73386" y="207714"/>
                </a:lnTo>
                <a:lnTo>
                  <a:pt x="35193" y="184546"/>
                </a:lnTo>
                <a:lnTo>
                  <a:pt x="9442" y="150183"/>
                </a:lnTo>
                <a:lnTo>
                  <a:pt x="0" y="108104"/>
                </a:lnTo>
                <a:close/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" name="bk object 35"/>
          <p:cNvSpPr/>
          <p:nvPr/>
        </p:nvSpPr>
        <p:spPr>
          <a:xfrm>
            <a:off x="4002481" y="1787520"/>
            <a:ext cx="3296329" cy="981443"/>
          </a:xfrm>
          <a:custGeom>
            <a:avLst/>
            <a:gdLst/>
            <a:ahLst/>
            <a:cxnLst/>
            <a:rect l="l" t="t" r="r" b="b"/>
            <a:pathLst>
              <a:path w="2891154" h="1081405">
                <a:moveTo>
                  <a:pt x="0" y="1081047"/>
                </a:moveTo>
                <a:lnTo>
                  <a:pt x="2890685" y="0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" name="bk object 36"/>
          <p:cNvSpPr/>
          <p:nvPr/>
        </p:nvSpPr>
        <p:spPr>
          <a:xfrm>
            <a:off x="5654323" y="5515873"/>
            <a:ext cx="274392" cy="196519"/>
          </a:xfrm>
          <a:custGeom>
            <a:avLst/>
            <a:gdLst/>
            <a:ahLst/>
            <a:cxnLst/>
            <a:rect l="l" t="t" r="r" b="b"/>
            <a:pathLst>
              <a:path w="240664" h="216535">
                <a:moveTo>
                  <a:pt x="0" y="108102"/>
                </a:moveTo>
                <a:lnTo>
                  <a:pt x="9442" y="150180"/>
                </a:lnTo>
                <a:lnTo>
                  <a:pt x="35193" y="184542"/>
                </a:lnTo>
                <a:lnTo>
                  <a:pt x="73385" y="207710"/>
                </a:lnTo>
                <a:lnTo>
                  <a:pt x="120154" y="216206"/>
                </a:lnTo>
                <a:lnTo>
                  <a:pt x="166923" y="207710"/>
                </a:lnTo>
                <a:lnTo>
                  <a:pt x="205116" y="184542"/>
                </a:lnTo>
                <a:lnTo>
                  <a:pt x="230866" y="150180"/>
                </a:lnTo>
                <a:lnTo>
                  <a:pt x="240309" y="108102"/>
                </a:lnTo>
                <a:lnTo>
                  <a:pt x="230866" y="66024"/>
                </a:lnTo>
                <a:lnTo>
                  <a:pt x="205116" y="31662"/>
                </a:lnTo>
                <a:lnTo>
                  <a:pt x="166923" y="8495"/>
                </a:lnTo>
                <a:lnTo>
                  <a:pt x="120154" y="0"/>
                </a:lnTo>
                <a:lnTo>
                  <a:pt x="73385" y="8495"/>
                </a:lnTo>
                <a:lnTo>
                  <a:pt x="35193" y="31662"/>
                </a:lnTo>
                <a:lnTo>
                  <a:pt x="9442" y="66024"/>
                </a:lnTo>
                <a:lnTo>
                  <a:pt x="0" y="108102"/>
                </a:lnTo>
                <a:close/>
              </a:path>
            </a:pathLst>
          </a:custGeom>
          <a:solidFill>
            <a:srgbClr val="BFBFBF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" name="bk object 37"/>
          <p:cNvSpPr/>
          <p:nvPr/>
        </p:nvSpPr>
        <p:spPr>
          <a:xfrm>
            <a:off x="5654323" y="5515873"/>
            <a:ext cx="274392" cy="196519"/>
          </a:xfrm>
          <a:custGeom>
            <a:avLst/>
            <a:gdLst/>
            <a:ahLst/>
            <a:cxnLst/>
            <a:rect l="l" t="t" r="r" b="b"/>
            <a:pathLst>
              <a:path w="240664" h="216535">
                <a:moveTo>
                  <a:pt x="0" y="108104"/>
                </a:moveTo>
                <a:lnTo>
                  <a:pt x="9442" y="66025"/>
                </a:lnTo>
                <a:lnTo>
                  <a:pt x="35193" y="31663"/>
                </a:lnTo>
                <a:lnTo>
                  <a:pt x="73386" y="8495"/>
                </a:lnTo>
                <a:lnTo>
                  <a:pt x="120157" y="0"/>
                </a:lnTo>
                <a:lnTo>
                  <a:pt x="166927" y="8495"/>
                </a:lnTo>
                <a:lnTo>
                  <a:pt x="205120" y="31663"/>
                </a:lnTo>
                <a:lnTo>
                  <a:pt x="230871" y="66025"/>
                </a:lnTo>
                <a:lnTo>
                  <a:pt x="240313" y="108104"/>
                </a:lnTo>
                <a:lnTo>
                  <a:pt x="230871" y="150183"/>
                </a:lnTo>
                <a:lnTo>
                  <a:pt x="205120" y="184546"/>
                </a:lnTo>
                <a:lnTo>
                  <a:pt x="166927" y="207714"/>
                </a:lnTo>
                <a:lnTo>
                  <a:pt x="120157" y="216209"/>
                </a:lnTo>
                <a:lnTo>
                  <a:pt x="73386" y="207714"/>
                </a:lnTo>
                <a:lnTo>
                  <a:pt x="35193" y="184546"/>
                </a:lnTo>
                <a:lnTo>
                  <a:pt x="9442" y="150183"/>
                </a:lnTo>
                <a:lnTo>
                  <a:pt x="0" y="108104"/>
                </a:lnTo>
                <a:close/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" name="bk object 38"/>
          <p:cNvSpPr/>
          <p:nvPr/>
        </p:nvSpPr>
        <p:spPr>
          <a:xfrm>
            <a:off x="4413476" y="3357407"/>
            <a:ext cx="5077345" cy="491010"/>
          </a:xfrm>
          <a:custGeom>
            <a:avLst/>
            <a:gdLst/>
            <a:ahLst/>
            <a:cxnLst/>
            <a:rect l="l" t="t" r="r" b="b"/>
            <a:pathLst>
              <a:path w="4453255" h="541020">
                <a:moveTo>
                  <a:pt x="0" y="540415"/>
                </a:moveTo>
                <a:lnTo>
                  <a:pt x="4452724" y="0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" name="bk object 39"/>
          <p:cNvSpPr/>
          <p:nvPr/>
        </p:nvSpPr>
        <p:spPr>
          <a:xfrm>
            <a:off x="9724075" y="2249435"/>
            <a:ext cx="1313319" cy="1039073"/>
          </a:xfrm>
          <a:custGeom>
            <a:avLst/>
            <a:gdLst/>
            <a:ahLst/>
            <a:cxnLst/>
            <a:rect l="l" t="t" r="r" b="b"/>
            <a:pathLst>
              <a:path w="1151890" h="1144904">
                <a:moveTo>
                  <a:pt x="0" y="1144373"/>
                </a:moveTo>
                <a:lnTo>
                  <a:pt x="1151804" y="0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" name="bk object 40"/>
          <p:cNvSpPr/>
          <p:nvPr/>
        </p:nvSpPr>
        <p:spPr>
          <a:xfrm>
            <a:off x="5698899" y="3079589"/>
            <a:ext cx="1012863" cy="1587713"/>
          </a:xfrm>
          <a:custGeom>
            <a:avLst/>
            <a:gdLst/>
            <a:ahLst/>
            <a:cxnLst/>
            <a:rect l="l" t="t" r="r" b="b"/>
            <a:pathLst>
              <a:path w="888364" h="1749425">
                <a:moveTo>
                  <a:pt x="887939" y="0"/>
                </a:moveTo>
                <a:lnTo>
                  <a:pt x="0" y="1749233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" name="bk object 41"/>
          <p:cNvSpPr/>
          <p:nvPr/>
        </p:nvSpPr>
        <p:spPr>
          <a:xfrm>
            <a:off x="1947535" y="4534648"/>
            <a:ext cx="3569997" cy="262794"/>
          </a:xfrm>
          <a:custGeom>
            <a:avLst/>
            <a:gdLst/>
            <a:ahLst/>
            <a:cxnLst/>
            <a:rect l="l" t="t" r="r" b="b"/>
            <a:pathLst>
              <a:path w="3131185" h="289560">
                <a:moveTo>
                  <a:pt x="0" y="0"/>
                </a:moveTo>
                <a:lnTo>
                  <a:pt x="3130998" y="289251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" name="bk object 42"/>
          <p:cNvSpPr/>
          <p:nvPr/>
        </p:nvSpPr>
        <p:spPr>
          <a:xfrm>
            <a:off x="1947540" y="3986549"/>
            <a:ext cx="2005453" cy="548640"/>
          </a:xfrm>
          <a:custGeom>
            <a:avLst/>
            <a:gdLst/>
            <a:ahLst/>
            <a:cxnLst/>
            <a:rect l="l" t="t" r="r" b="b"/>
            <a:pathLst>
              <a:path w="1758950" h="604520">
                <a:moveTo>
                  <a:pt x="1758487" y="0"/>
                </a:moveTo>
                <a:lnTo>
                  <a:pt x="0" y="603928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" name="bk object 43"/>
          <p:cNvSpPr/>
          <p:nvPr/>
        </p:nvSpPr>
        <p:spPr>
          <a:xfrm>
            <a:off x="1677481" y="2907319"/>
            <a:ext cx="1864276" cy="1431535"/>
          </a:xfrm>
          <a:custGeom>
            <a:avLst/>
            <a:gdLst/>
            <a:ahLst/>
            <a:cxnLst/>
            <a:rect l="l" t="t" r="r" b="b"/>
            <a:pathLst>
              <a:path w="1635125" h="1577339">
                <a:moveTo>
                  <a:pt x="1634875" y="0"/>
                </a:moveTo>
                <a:lnTo>
                  <a:pt x="0" y="1576985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" name="bk object 44"/>
          <p:cNvSpPr/>
          <p:nvPr/>
        </p:nvSpPr>
        <p:spPr>
          <a:xfrm>
            <a:off x="4334376" y="1926200"/>
            <a:ext cx="3043656" cy="1783079"/>
          </a:xfrm>
          <a:custGeom>
            <a:avLst/>
            <a:gdLst/>
            <a:ahLst/>
            <a:cxnLst/>
            <a:rect l="l" t="t" r="r" b="b"/>
            <a:pathLst>
              <a:path w="2669540" h="1964689">
                <a:moveTo>
                  <a:pt x="2668964" y="0"/>
                </a:moveTo>
                <a:lnTo>
                  <a:pt x="0" y="1964589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" name="bk object 45"/>
          <p:cNvSpPr/>
          <p:nvPr/>
        </p:nvSpPr>
        <p:spPr>
          <a:xfrm>
            <a:off x="7184350" y="2180060"/>
            <a:ext cx="3813257" cy="560742"/>
          </a:xfrm>
          <a:custGeom>
            <a:avLst/>
            <a:gdLst/>
            <a:ahLst/>
            <a:cxnLst/>
            <a:rect l="l" t="t" r="r" b="b"/>
            <a:pathLst>
              <a:path w="3344545" h="617855">
                <a:moveTo>
                  <a:pt x="3344164" y="0"/>
                </a:moveTo>
                <a:lnTo>
                  <a:pt x="0" y="617839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" name="bk object 46"/>
          <p:cNvSpPr/>
          <p:nvPr/>
        </p:nvSpPr>
        <p:spPr>
          <a:xfrm>
            <a:off x="7568323" y="1983634"/>
            <a:ext cx="552405" cy="2943753"/>
          </a:xfrm>
          <a:custGeom>
            <a:avLst/>
            <a:gdLst/>
            <a:ahLst/>
            <a:cxnLst/>
            <a:rect l="l" t="t" r="r" b="b"/>
            <a:pathLst>
              <a:path w="484504" h="3243579">
                <a:moveTo>
                  <a:pt x="0" y="0"/>
                </a:moveTo>
                <a:lnTo>
                  <a:pt x="484085" y="3243362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" name="bk object 47"/>
          <p:cNvSpPr/>
          <p:nvPr/>
        </p:nvSpPr>
        <p:spPr>
          <a:xfrm>
            <a:off x="4413475" y="3847868"/>
            <a:ext cx="3569997" cy="1177962"/>
          </a:xfrm>
          <a:custGeom>
            <a:avLst/>
            <a:gdLst/>
            <a:ahLst/>
            <a:cxnLst/>
            <a:rect l="l" t="t" r="r" b="b"/>
            <a:pathLst>
              <a:path w="3131184" h="1297939">
                <a:moveTo>
                  <a:pt x="0" y="0"/>
                </a:moveTo>
                <a:lnTo>
                  <a:pt x="3130998" y="1297365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" name="bk object 48"/>
          <p:cNvSpPr/>
          <p:nvPr/>
        </p:nvSpPr>
        <p:spPr>
          <a:xfrm>
            <a:off x="5880460" y="4797167"/>
            <a:ext cx="2103192" cy="228216"/>
          </a:xfrm>
          <a:custGeom>
            <a:avLst/>
            <a:gdLst/>
            <a:ahLst/>
            <a:cxnLst/>
            <a:rect l="l" t="t" r="r" b="b"/>
            <a:pathLst>
              <a:path w="1844675" h="251460">
                <a:moveTo>
                  <a:pt x="1844326" y="251381"/>
                </a:moveTo>
                <a:lnTo>
                  <a:pt x="0" y="0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" name="bk object 49"/>
          <p:cNvSpPr/>
          <p:nvPr/>
        </p:nvSpPr>
        <p:spPr>
          <a:xfrm>
            <a:off x="5888185" y="3426775"/>
            <a:ext cx="3642396" cy="2117912"/>
          </a:xfrm>
          <a:custGeom>
            <a:avLst/>
            <a:gdLst/>
            <a:ahLst/>
            <a:cxnLst/>
            <a:rect l="l" t="t" r="r" b="b"/>
            <a:pathLst>
              <a:path w="3194684" h="2333625">
                <a:moveTo>
                  <a:pt x="3194470" y="0"/>
                </a:moveTo>
                <a:lnTo>
                  <a:pt x="0" y="2333533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" name="bk object 50"/>
          <p:cNvSpPr/>
          <p:nvPr/>
        </p:nvSpPr>
        <p:spPr>
          <a:xfrm>
            <a:off x="5698891" y="4927203"/>
            <a:ext cx="92671" cy="588981"/>
          </a:xfrm>
          <a:custGeom>
            <a:avLst/>
            <a:gdLst/>
            <a:ahLst/>
            <a:cxnLst/>
            <a:rect l="l" t="t" r="r" b="b"/>
            <a:pathLst>
              <a:path w="81279" h="648970">
                <a:moveTo>
                  <a:pt x="0" y="0"/>
                </a:moveTo>
                <a:lnTo>
                  <a:pt x="81063" y="648629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2688" y="1025623"/>
            <a:ext cx="10486625" cy="309187"/>
          </a:xfrm>
        </p:spPr>
        <p:txBody>
          <a:bodyPr lIns="0" tIns="0" rIns="0" bIns="0"/>
          <a:lstStyle>
            <a:lvl1pPr>
              <a:defRPr sz="2009" b="0" i="0">
                <a:solidFill>
                  <a:srgbClr val="002060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55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21720">
              <a:lnSpc>
                <a:spcPts val="898"/>
              </a:lnSpc>
            </a:pPr>
            <a:fld id="{81D60167-4931-47E6-BA6A-407CBD079E47}" type="slidenum">
              <a:rPr lang="en-US" spc="17" smtClean="0"/>
              <a:pPr marL="21720">
                <a:lnSpc>
                  <a:spcPts val="898"/>
                </a:lnSpc>
              </a:pPr>
              <a:t>‹#›</a:t>
            </a:fld>
            <a:endParaRPr lang="en-US" spc="17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850C9E8-FCCD-644E-8DD1-0853067D5E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0519">
            <a:off x="-296373" y="-969476"/>
            <a:ext cx="4423551" cy="374404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9A95A0D-D15A-3543-8D80-92C46F4DE2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36152">
            <a:off x="8753449" y="3999261"/>
            <a:ext cx="4423551" cy="37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51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2688" y="1025623"/>
            <a:ext cx="10486625" cy="309187"/>
          </a:xfrm>
        </p:spPr>
        <p:txBody>
          <a:bodyPr lIns="0" tIns="0" rIns="0" bIns="0"/>
          <a:lstStyle>
            <a:lvl1pPr>
              <a:defRPr sz="2009" b="0" i="0">
                <a:solidFill>
                  <a:srgbClr val="002060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55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21720">
              <a:lnSpc>
                <a:spcPts val="898"/>
              </a:lnSpc>
            </a:pPr>
            <a:fld id="{81D60167-4931-47E6-BA6A-407CBD079E47}" type="slidenum">
              <a:rPr lang="en-US" spc="17" smtClean="0"/>
              <a:pPr marL="21720">
                <a:lnSpc>
                  <a:spcPts val="898"/>
                </a:lnSpc>
              </a:pPr>
              <a:t>‹#›</a:t>
            </a:fld>
            <a:endParaRPr lang="en-US" spc="17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00FECF-952C-2249-A366-179B79A929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0519">
            <a:off x="-296373" y="-969476"/>
            <a:ext cx="4423551" cy="3744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EBC027-8BA8-8B48-A744-6442C6EFA1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36152">
            <a:off x="8753449" y="3999261"/>
            <a:ext cx="4423551" cy="37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55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21720">
              <a:lnSpc>
                <a:spcPts val="898"/>
              </a:lnSpc>
            </a:pPr>
            <a:fld id="{81D60167-4931-47E6-BA6A-407CBD079E47}" type="slidenum">
              <a:rPr lang="en-US" spc="17" smtClean="0"/>
              <a:pPr marL="21720">
                <a:lnSpc>
                  <a:spcPts val="898"/>
                </a:lnSpc>
              </a:pPr>
              <a:t>‹#›</a:t>
            </a:fld>
            <a:endParaRPr lang="en-US" spc="17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DB8D94-537A-4649-A7BF-9D90DD0E94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0519">
            <a:off x="-296373" y="-969476"/>
            <a:ext cx="4423551" cy="3744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4F580-CC8E-FD4A-AF68-CC0E62B86A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36152">
            <a:off x="8753449" y="3999261"/>
            <a:ext cx="4423551" cy="37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75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865717" y="1555751"/>
            <a:ext cx="10464800" cy="12926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178413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3616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55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21720">
              <a:lnSpc>
                <a:spcPts val="898"/>
              </a:lnSpc>
            </a:pPr>
            <a:fld id="{81D60167-4931-47E6-BA6A-407CBD079E47}" type="slidenum">
              <a:rPr lang="en-US" spc="17" smtClean="0"/>
              <a:pPr marL="21720">
                <a:lnSpc>
                  <a:spcPts val="898"/>
                </a:lnSpc>
              </a:pPr>
              <a:t>‹#›</a:t>
            </a:fld>
            <a:endParaRPr lang="en-US" spc="17" dirty="0"/>
          </a:p>
        </p:txBody>
      </p:sp>
      <p:sp>
        <p:nvSpPr>
          <p:cNvPr id="7" name="bk object 16">
            <a:extLst>
              <a:ext uri="{FF2B5EF4-FFF2-40B4-BE49-F238E27FC236}">
                <a16:creationId xmlns:a16="http://schemas.microsoft.com/office/drawing/2014/main" id="{BA529F8E-9220-6446-9BA8-A5AB0B292638}"/>
              </a:ext>
            </a:extLst>
          </p:cNvPr>
          <p:cNvSpPr/>
          <p:nvPr userDrawn="1"/>
        </p:nvSpPr>
        <p:spPr>
          <a:xfrm>
            <a:off x="10266187" y="119376"/>
            <a:ext cx="1811272" cy="61252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</p:spTree>
    <p:extLst>
      <p:ext uri="{BB962C8B-B14F-4D97-AF65-F5344CB8AC3E}">
        <p14:creationId xmlns:p14="http://schemas.microsoft.com/office/powerpoint/2010/main" val="1797489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2688" y="1025623"/>
            <a:ext cx="10486625" cy="309187"/>
          </a:xfrm>
        </p:spPr>
        <p:txBody>
          <a:bodyPr lIns="0" tIns="0" rIns="0" bIns="0"/>
          <a:lstStyle>
            <a:lvl1pPr>
              <a:defRPr sz="2009" b="0" i="0">
                <a:solidFill>
                  <a:srgbClr val="00206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12646" y="2439464"/>
            <a:ext cx="8966709" cy="157864"/>
          </a:xfrm>
        </p:spPr>
        <p:txBody>
          <a:bodyPr lIns="0" tIns="0" rIns="0" bIns="0"/>
          <a:lstStyle>
            <a:lvl1pPr>
              <a:defRPr sz="1026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55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21720">
              <a:lnSpc>
                <a:spcPts val="898"/>
              </a:lnSpc>
            </a:pPr>
            <a:fld id="{81D60167-4931-47E6-BA6A-407CBD079E47}" type="slidenum">
              <a:rPr lang="en-US" spc="17" smtClean="0"/>
              <a:pPr marL="21720">
                <a:lnSpc>
                  <a:spcPts val="898"/>
                </a:lnSpc>
              </a:pPr>
              <a:t>‹#›</a:t>
            </a:fld>
            <a:endParaRPr lang="en-US" spc="17" dirty="0"/>
          </a:p>
        </p:txBody>
      </p:sp>
      <p:sp>
        <p:nvSpPr>
          <p:cNvPr id="8" name="bk object 16">
            <a:extLst>
              <a:ext uri="{FF2B5EF4-FFF2-40B4-BE49-F238E27FC236}">
                <a16:creationId xmlns:a16="http://schemas.microsoft.com/office/drawing/2014/main" id="{095FA5C7-CA76-E448-AC38-8B8273E1650E}"/>
              </a:ext>
            </a:extLst>
          </p:cNvPr>
          <p:cNvSpPr/>
          <p:nvPr userDrawn="1"/>
        </p:nvSpPr>
        <p:spPr>
          <a:xfrm>
            <a:off x="10266187" y="119376"/>
            <a:ext cx="1811272" cy="61252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</p:spTree>
    <p:extLst>
      <p:ext uri="{BB962C8B-B14F-4D97-AF65-F5344CB8AC3E}">
        <p14:creationId xmlns:p14="http://schemas.microsoft.com/office/powerpoint/2010/main" val="3528399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3462383" y="2572511"/>
            <a:ext cx="540096" cy="392461"/>
          </a:xfrm>
          <a:custGeom>
            <a:avLst/>
            <a:gdLst/>
            <a:ahLst/>
            <a:cxnLst/>
            <a:rect l="l" t="t" r="r" b="b"/>
            <a:pathLst>
              <a:path w="473710" h="432435">
                <a:moveTo>
                  <a:pt x="0" y="216103"/>
                </a:moveTo>
                <a:lnTo>
                  <a:pt x="4812" y="259652"/>
                </a:lnTo>
                <a:lnTo>
                  <a:pt x="18613" y="300214"/>
                </a:lnTo>
                <a:lnTo>
                  <a:pt x="40451" y="336920"/>
                </a:lnTo>
                <a:lnTo>
                  <a:pt x="69373" y="368901"/>
                </a:lnTo>
                <a:lnTo>
                  <a:pt x="104427" y="395288"/>
                </a:lnTo>
                <a:lnTo>
                  <a:pt x="144660" y="415212"/>
                </a:lnTo>
                <a:lnTo>
                  <a:pt x="189120" y="427803"/>
                </a:lnTo>
                <a:lnTo>
                  <a:pt x="236854" y="432193"/>
                </a:lnTo>
                <a:lnTo>
                  <a:pt x="284589" y="427803"/>
                </a:lnTo>
                <a:lnTo>
                  <a:pt x="329049" y="415212"/>
                </a:lnTo>
                <a:lnTo>
                  <a:pt x="369282" y="395288"/>
                </a:lnTo>
                <a:lnTo>
                  <a:pt x="404336" y="368901"/>
                </a:lnTo>
                <a:lnTo>
                  <a:pt x="433258" y="336920"/>
                </a:lnTo>
                <a:lnTo>
                  <a:pt x="455096" y="300214"/>
                </a:lnTo>
                <a:lnTo>
                  <a:pt x="468897" y="259652"/>
                </a:lnTo>
                <a:lnTo>
                  <a:pt x="473709" y="216103"/>
                </a:lnTo>
                <a:lnTo>
                  <a:pt x="468897" y="172549"/>
                </a:lnTo>
                <a:lnTo>
                  <a:pt x="455096" y="131984"/>
                </a:lnTo>
                <a:lnTo>
                  <a:pt x="433258" y="95276"/>
                </a:lnTo>
                <a:lnTo>
                  <a:pt x="404336" y="63293"/>
                </a:lnTo>
                <a:lnTo>
                  <a:pt x="369282" y="36905"/>
                </a:lnTo>
                <a:lnTo>
                  <a:pt x="329049" y="16981"/>
                </a:lnTo>
                <a:lnTo>
                  <a:pt x="284589" y="4390"/>
                </a:lnTo>
                <a:lnTo>
                  <a:pt x="236854" y="0"/>
                </a:lnTo>
                <a:lnTo>
                  <a:pt x="189120" y="4390"/>
                </a:lnTo>
                <a:lnTo>
                  <a:pt x="144660" y="16981"/>
                </a:lnTo>
                <a:lnTo>
                  <a:pt x="104427" y="36905"/>
                </a:lnTo>
                <a:lnTo>
                  <a:pt x="69373" y="63293"/>
                </a:lnTo>
                <a:lnTo>
                  <a:pt x="40451" y="95276"/>
                </a:lnTo>
                <a:lnTo>
                  <a:pt x="18613" y="131984"/>
                </a:lnTo>
                <a:lnTo>
                  <a:pt x="4812" y="172549"/>
                </a:lnTo>
                <a:lnTo>
                  <a:pt x="0" y="216103"/>
                </a:lnTo>
                <a:close/>
              </a:path>
            </a:pathLst>
          </a:custGeom>
          <a:solidFill>
            <a:srgbClr val="BFBFBF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" name="bk object 18"/>
          <p:cNvSpPr/>
          <p:nvPr/>
        </p:nvSpPr>
        <p:spPr>
          <a:xfrm>
            <a:off x="3462383" y="2572511"/>
            <a:ext cx="540096" cy="392461"/>
          </a:xfrm>
          <a:custGeom>
            <a:avLst/>
            <a:gdLst/>
            <a:ahLst/>
            <a:cxnLst/>
            <a:rect l="l" t="t" r="r" b="b"/>
            <a:pathLst>
              <a:path w="473710" h="432435">
                <a:moveTo>
                  <a:pt x="0" y="216100"/>
                </a:moveTo>
                <a:lnTo>
                  <a:pt x="4812" y="172548"/>
                </a:lnTo>
                <a:lnTo>
                  <a:pt x="18613" y="131984"/>
                </a:lnTo>
                <a:lnTo>
                  <a:pt x="40451" y="95276"/>
                </a:lnTo>
                <a:lnTo>
                  <a:pt x="69373" y="63294"/>
                </a:lnTo>
                <a:lnTo>
                  <a:pt x="104427" y="36906"/>
                </a:lnTo>
                <a:lnTo>
                  <a:pt x="144661" y="16982"/>
                </a:lnTo>
                <a:lnTo>
                  <a:pt x="189121" y="4390"/>
                </a:lnTo>
                <a:lnTo>
                  <a:pt x="236856" y="0"/>
                </a:lnTo>
                <a:lnTo>
                  <a:pt x="284591" y="4390"/>
                </a:lnTo>
                <a:lnTo>
                  <a:pt x="329051" y="16982"/>
                </a:lnTo>
                <a:lnTo>
                  <a:pt x="369285" y="36906"/>
                </a:lnTo>
                <a:lnTo>
                  <a:pt x="404339" y="63294"/>
                </a:lnTo>
                <a:lnTo>
                  <a:pt x="433261" y="95276"/>
                </a:lnTo>
                <a:lnTo>
                  <a:pt x="455099" y="131984"/>
                </a:lnTo>
                <a:lnTo>
                  <a:pt x="468901" y="172548"/>
                </a:lnTo>
                <a:lnTo>
                  <a:pt x="473713" y="216100"/>
                </a:lnTo>
                <a:lnTo>
                  <a:pt x="468901" y="259652"/>
                </a:lnTo>
                <a:lnTo>
                  <a:pt x="455099" y="300216"/>
                </a:lnTo>
                <a:lnTo>
                  <a:pt x="433261" y="336924"/>
                </a:lnTo>
                <a:lnTo>
                  <a:pt x="404339" y="368906"/>
                </a:lnTo>
                <a:lnTo>
                  <a:pt x="369285" y="395294"/>
                </a:lnTo>
                <a:lnTo>
                  <a:pt x="329051" y="415218"/>
                </a:lnTo>
                <a:lnTo>
                  <a:pt x="284591" y="427810"/>
                </a:lnTo>
                <a:lnTo>
                  <a:pt x="236856" y="432200"/>
                </a:lnTo>
                <a:lnTo>
                  <a:pt x="189121" y="427810"/>
                </a:lnTo>
                <a:lnTo>
                  <a:pt x="144661" y="415218"/>
                </a:lnTo>
                <a:lnTo>
                  <a:pt x="104427" y="395294"/>
                </a:lnTo>
                <a:lnTo>
                  <a:pt x="69373" y="368906"/>
                </a:lnTo>
                <a:lnTo>
                  <a:pt x="40451" y="336924"/>
                </a:lnTo>
                <a:lnTo>
                  <a:pt x="18613" y="300216"/>
                </a:lnTo>
                <a:lnTo>
                  <a:pt x="4812" y="259652"/>
                </a:lnTo>
                <a:lnTo>
                  <a:pt x="0" y="216100"/>
                </a:lnTo>
                <a:close/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" name="bk object 19"/>
          <p:cNvSpPr/>
          <p:nvPr/>
        </p:nvSpPr>
        <p:spPr>
          <a:xfrm>
            <a:off x="6613292" y="2670620"/>
            <a:ext cx="669691" cy="479484"/>
          </a:xfrm>
          <a:custGeom>
            <a:avLst/>
            <a:gdLst/>
            <a:ahLst/>
            <a:cxnLst/>
            <a:rect l="l" t="t" r="r" b="b"/>
            <a:pathLst>
              <a:path w="587375" h="528320">
                <a:moveTo>
                  <a:pt x="0" y="263969"/>
                </a:moveTo>
                <a:lnTo>
                  <a:pt x="3840" y="306785"/>
                </a:lnTo>
                <a:lnTo>
                  <a:pt x="14957" y="347403"/>
                </a:lnTo>
                <a:lnTo>
                  <a:pt x="32747" y="385277"/>
                </a:lnTo>
                <a:lnTo>
                  <a:pt x="56607" y="419865"/>
                </a:lnTo>
                <a:lnTo>
                  <a:pt x="85932" y="450622"/>
                </a:lnTo>
                <a:lnTo>
                  <a:pt x="120119" y="477007"/>
                </a:lnTo>
                <a:lnTo>
                  <a:pt x="158562" y="498474"/>
                </a:lnTo>
                <a:lnTo>
                  <a:pt x="200659" y="514481"/>
                </a:lnTo>
                <a:lnTo>
                  <a:pt x="245804" y="524484"/>
                </a:lnTo>
                <a:lnTo>
                  <a:pt x="293395" y="527939"/>
                </a:lnTo>
                <a:lnTo>
                  <a:pt x="340986" y="524484"/>
                </a:lnTo>
                <a:lnTo>
                  <a:pt x="386132" y="514481"/>
                </a:lnTo>
                <a:lnTo>
                  <a:pt x="428230" y="498474"/>
                </a:lnTo>
                <a:lnTo>
                  <a:pt x="466676" y="477007"/>
                </a:lnTo>
                <a:lnTo>
                  <a:pt x="500864" y="450622"/>
                </a:lnTo>
                <a:lnTo>
                  <a:pt x="530191" y="419865"/>
                </a:lnTo>
                <a:lnTo>
                  <a:pt x="554052" y="385277"/>
                </a:lnTo>
                <a:lnTo>
                  <a:pt x="571844" y="347403"/>
                </a:lnTo>
                <a:lnTo>
                  <a:pt x="582963" y="306785"/>
                </a:lnTo>
                <a:lnTo>
                  <a:pt x="586803" y="263969"/>
                </a:lnTo>
                <a:lnTo>
                  <a:pt x="582963" y="221153"/>
                </a:lnTo>
                <a:lnTo>
                  <a:pt x="571844" y="180535"/>
                </a:lnTo>
                <a:lnTo>
                  <a:pt x="554052" y="142661"/>
                </a:lnTo>
                <a:lnTo>
                  <a:pt x="530191" y="108073"/>
                </a:lnTo>
                <a:lnTo>
                  <a:pt x="500864" y="77316"/>
                </a:lnTo>
                <a:lnTo>
                  <a:pt x="466676" y="50931"/>
                </a:lnTo>
                <a:lnTo>
                  <a:pt x="428230" y="29464"/>
                </a:lnTo>
                <a:lnTo>
                  <a:pt x="386132" y="13457"/>
                </a:lnTo>
                <a:lnTo>
                  <a:pt x="340986" y="3454"/>
                </a:lnTo>
                <a:lnTo>
                  <a:pt x="293395" y="0"/>
                </a:lnTo>
                <a:lnTo>
                  <a:pt x="245804" y="3454"/>
                </a:lnTo>
                <a:lnTo>
                  <a:pt x="200659" y="13457"/>
                </a:lnTo>
                <a:lnTo>
                  <a:pt x="158562" y="29464"/>
                </a:lnTo>
                <a:lnTo>
                  <a:pt x="120119" y="50931"/>
                </a:lnTo>
                <a:lnTo>
                  <a:pt x="85932" y="77316"/>
                </a:lnTo>
                <a:lnTo>
                  <a:pt x="56607" y="108073"/>
                </a:lnTo>
                <a:lnTo>
                  <a:pt x="32747" y="142661"/>
                </a:lnTo>
                <a:lnTo>
                  <a:pt x="14957" y="180535"/>
                </a:lnTo>
                <a:lnTo>
                  <a:pt x="3840" y="221153"/>
                </a:lnTo>
                <a:lnTo>
                  <a:pt x="0" y="263969"/>
                </a:lnTo>
                <a:close/>
              </a:path>
            </a:pathLst>
          </a:custGeom>
          <a:solidFill>
            <a:srgbClr val="BFBFBF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" name="bk object 20"/>
          <p:cNvSpPr/>
          <p:nvPr/>
        </p:nvSpPr>
        <p:spPr>
          <a:xfrm>
            <a:off x="6613292" y="2670620"/>
            <a:ext cx="669691" cy="479484"/>
          </a:xfrm>
          <a:custGeom>
            <a:avLst/>
            <a:gdLst/>
            <a:ahLst/>
            <a:cxnLst/>
            <a:rect l="l" t="t" r="r" b="b"/>
            <a:pathLst>
              <a:path w="587375" h="528320">
                <a:moveTo>
                  <a:pt x="0" y="263968"/>
                </a:moveTo>
                <a:lnTo>
                  <a:pt x="3840" y="221151"/>
                </a:lnTo>
                <a:lnTo>
                  <a:pt x="14957" y="180534"/>
                </a:lnTo>
                <a:lnTo>
                  <a:pt x="32748" y="142660"/>
                </a:lnTo>
                <a:lnTo>
                  <a:pt x="56608" y="108072"/>
                </a:lnTo>
                <a:lnTo>
                  <a:pt x="85934" y="77314"/>
                </a:lnTo>
                <a:lnTo>
                  <a:pt x="120121" y="50930"/>
                </a:lnTo>
                <a:lnTo>
                  <a:pt x="158564" y="29463"/>
                </a:lnTo>
                <a:lnTo>
                  <a:pt x="200661" y="13457"/>
                </a:lnTo>
                <a:lnTo>
                  <a:pt x="245807" y="3454"/>
                </a:lnTo>
                <a:lnTo>
                  <a:pt x="293397" y="0"/>
                </a:lnTo>
                <a:lnTo>
                  <a:pt x="340988" y="3454"/>
                </a:lnTo>
                <a:lnTo>
                  <a:pt x="386134" y="13457"/>
                </a:lnTo>
                <a:lnTo>
                  <a:pt x="428231" y="29463"/>
                </a:lnTo>
                <a:lnTo>
                  <a:pt x="466674" y="50930"/>
                </a:lnTo>
                <a:lnTo>
                  <a:pt x="500861" y="77314"/>
                </a:lnTo>
                <a:lnTo>
                  <a:pt x="530187" y="108072"/>
                </a:lnTo>
                <a:lnTo>
                  <a:pt x="554047" y="142660"/>
                </a:lnTo>
                <a:lnTo>
                  <a:pt x="571838" y="180534"/>
                </a:lnTo>
                <a:lnTo>
                  <a:pt x="582955" y="221151"/>
                </a:lnTo>
                <a:lnTo>
                  <a:pt x="586795" y="263968"/>
                </a:lnTo>
                <a:lnTo>
                  <a:pt x="582955" y="306785"/>
                </a:lnTo>
                <a:lnTo>
                  <a:pt x="571838" y="347403"/>
                </a:lnTo>
                <a:lnTo>
                  <a:pt x="554047" y="385277"/>
                </a:lnTo>
                <a:lnTo>
                  <a:pt x="530187" y="419865"/>
                </a:lnTo>
                <a:lnTo>
                  <a:pt x="500861" y="450622"/>
                </a:lnTo>
                <a:lnTo>
                  <a:pt x="466674" y="477006"/>
                </a:lnTo>
                <a:lnTo>
                  <a:pt x="428231" y="498473"/>
                </a:lnTo>
                <a:lnTo>
                  <a:pt x="386134" y="514480"/>
                </a:lnTo>
                <a:lnTo>
                  <a:pt x="340988" y="524482"/>
                </a:lnTo>
                <a:lnTo>
                  <a:pt x="293397" y="527937"/>
                </a:lnTo>
                <a:lnTo>
                  <a:pt x="245807" y="524482"/>
                </a:lnTo>
                <a:lnTo>
                  <a:pt x="200661" y="514480"/>
                </a:lnTo>
                <a:lnTo>
                  <a:pt x="158564" y="498473"/>
                </a:lnTo>
                <a:lnTo>
                  <a:pt x="120121" y="477006"/>
                </a:lnTo>
                <a:lnTo>
                  <a:pt x="85934" y="450622"/>
                </a:lnTo>
                <a:lnTo>
                  <a:pt x="56608" y="419865"/>
                </a:lnTo>
                <a:lnTo>
                  <a:pt x="32748" y="385277"/>
                </a:lnTo>
                <a:lnTo>
                  <a:pt x="14957" y="347403"/>
                </a:lnTo>
                <a:lnTo>
                  <a:pt x="3840" y="306785"/>
                </a:lnTo>
                <a:lnTo>
                  <a:pt x="0" y="263968"/>
                </a:lnTo>
                <a:close/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" name="bk object 21"/>
          <p:cNvSpPr/>
          <p:nvPr/>
        </p:nvSpPr>
        <p:spPr>
          <a:xfrm>
            <a:off x="3873363" y="3651742"/>
            <a:ext cx="540821" cy="392461"/>
          </a:xfrm>
          <a:custGeom>
            <a:avLst/>
            <a:gdLst/>
            <a:ahLst/>
            <a:cxnLst/>
            <a:rect l="l" t="t" r="r" b="b"/>
            <a:pathLst>
              <a:path w="474345" h="432435">
                <a:moveTo>
                  <a:pt x="0" y="216103"/>
                </a:moveTo>
                <a:lnTo>
                  <a:pt x="4812" y="259653"/>
                </a:lnTo>
                <a:lnTo>
                  <a:pt x="18613" y="300216"/>
                </a:lnTo>
                <a:lnTo>
                  <a:pt x="40452" y="336924"/>
                </a:lnTo>
                <a:lnTo>
                  <a:pt x="69375" y="368908"/>
                </a:lnTo>
                <a:lnTo>
                  <a:pt x="104430" y="395297"/>
                </a:lnTo>
                <a:lnTo>
                  <a:pt x="144666" y="415222"/>
                </a:lnTo>
                <a:lnTo>
                  <a:pt x="189129" y="427815"/>
                </a:lnTo>
                <a:lnTo>
                  <a:pt x="236867" y="432206"/>
                </a:lnTo>
                <a:lnTo>
                  <a:pt x="284601" y="427815"/>
                </a:lnTo>
                <a:lnTo>
                  <a:pt x="329061" y="415222"/>
                </a:lnTo>
                <a:lnTo>
                  <a:pt x="369294" y="395297"/>
                </a:lnTo>
                <a:lnTo>
                  <a:pt x="404348" y="368908"/>
                </a:lnTo>
                <a:lnTo>
                  <a:pt x="433271" y="336924"/>
                </a:lnTo>
                <a:lnTo>
                  <a:pt x="455109" y="300216"/>
                </a:lnTo>
                <a:lnTo>
                  <a:pt x="468910" y="259653"/>
                </a:lnTo>
                <a:lnTo>
                  <a:pt x="473722" y="216103"/>
                </a:lnTo>
                <a:lnTo>
                  <a:pt x="468910" y="172549"/>
                </a:lnTo>
                <a:lnTo>
                  <a:pt x="455109" y="131984"/>
                </a:lnTo>
                <a:lnTo>
                  <a:pt x="433271" y="95276"/>
                </a:lnTo>
                <a:lnTo>
                  <a:pt x="404348" y="63293"/>
                </a:lnTo>
                <a:lnTo>
                  <a:pt x="369294" y="36905"/>
                </a:lnTo>
                <a:lnTo>
                  <a:pt x="329061" y="16981"/>
                </a:lnTo>
                <a:lnTo>
                  <a:pt x="284601" y="4390"/>
                </a:lnTo>
                <a:lnTo>
                  <a:pt x="236867" y="0"/>
                </a:lnTo>
                <a:lnTo>
                  <a:pt x="189129" y="4390"/>
                </a:lnTo>
                <a:lnTo>
                  <a:pt x="144666" y="16981"/>
                </a:lnTo>
                <a:lnTo>
                  <a:pt x="104430" y="36905"/>
                </a:lnTo>
                <a:lnTo>
                  <a:pt x="69375" y="63293"/>
                </a:lnTo>
                <a:lnTo>
                  <a:pt x="40452" y="95276"/>
                </a:lnTo>
                <a:lnTo>
                  <a:pt x="18613" y="131984"/>
                </a:lnTo>
                <a:lnTo>
                  <a:pt x="4812" y="172549"/>
                </a:lnTo>
                <a:lnTo>
                  <a:pt x="0" y="216103"/>
                </a:lnTo>
                <a:close/>
              </a:path>
            </a:pathLst>
          </a:custGeom>
          <a:solidFill>
            <a:srgbClr val="BFBFBF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" name="bk object 22"/>
          <p:cNvSpPr/>
          <p:nvPr/>
        </p:nvSpPr>
        <p:spPr>
          <a:xfrm>
            <a:off x="3873363" y="3651742"/>
            <a:ext cx="540096" cy="392461"/>
          </a:xfrm>
          <a:custGeom>
            <a:avLst/>
            <a:gdLst/>
            <a:ahLst/>
            <a:cxnLst/>
            <a:rect l="l" t="t" r="r" b="b"/>
            <a:pathLst>
              <a:path w="473710" h="432435">
                <a:moveTo>
                  <a:pt x="0" y="216100"/>
                </a:moveTo>
                <a:lnTo>
                  <a:pt x="4812" y="172548"/>
                </a:lnTo>
                <a:lnTo>
                  <a:pt x="18613" y="131984"/>
                </a:lnTo>
                <a:lnTo>
                  <a:pt x="40451" y="95276"/>
                </a:lnTo>
                <a:lnTo>
                  <a:pt x="69373" y="63294"/>
                </a:lnTo>
                <a:lnTo>
                  <a:pt x="104427" y="36906"/>
                </a:lnTo>
                <a:lnTo>
                  <a:pt x="144661" y="16982"/>
                </a:lnTo>
                <a:lnTo>
                  <a:pt x="189121" y="4390"/>
                </a:lnTo>
                <a:lnTo>
                  <a:pt x="236856" y="0"/>
                </a:lnTo>
                <a:lnTo>
                  <a:pt x="284591" y="4390"/>
                </a:lnTo>
                <a:lnTo>
                  <a:pt x="329051" y="16982"/>
                </a:lnTo>
                <a:lnTo>
                  <a:pt x="369285" y="36906"/>
                </a:lnTo>
                <a:lnTo>
                  <a:pt x="404339" y="63294"/>
                </a:lnTo>
                <a:lnTo>
                  <a:pt x="433261" y="95276"/>
                </a:lnTo>
                <a:lnTo>
                  <a:pt x="455099" y="131984"/>
                </a:lnTo>
                <a:lnTo>
                  <a:pt x="468901" y="172548"/>
                </a:lnTo>
                <a:lnTo>
                  <a:pt x="473713" y="216100"/>
                </a:lnTo>
                <a:lnTo>
                  <a:pt x="468901" y="259652"/>
                </a:lnTo>
                <a:lnTo>
                  <a:pt x="455099" y="300216"/>
                </a:lnTo>
                <a:lnTo>
                  <a:pt x="433261" y="336924"/>
                </a:lnTo>
                <a:lnTo>
                  <a:pt x="404339" y="368906"/>
                </a:lnTo>
                <a:lnTo>
                  <a:pt x="369285" y="395294"/>
                </a:lnTo>
                <a:lnTo>
                  <a:pt x="329051" y="415218"/>
                </a:lnTo>
                <a:lnTo>
                  <a:pt x="284591" y="427810"/>
                </a:lnTo>
                <a:lnTo>
                  <a:pt x="236856" y="432200"/>
                </a:lnTo>
                <a:lnTo>
                  <a:pt x="189121" y="427810"/>
                </a:lnTo>
                <a:lnTo>
                  <a:pt x="144661" y="415218"/>
                </a:lnTo>
                <a:lnTo>
                  <a:pt x="104427" y="395294"/>
                </a:lnTo>
                <a:lnTo>
                  <a:pt x="69373" y="368906"/>
                </a:lnTo>
                <a:lnTo>
                  <a:pt x="40451" y="336924"/>
                </a:lnTo>
                <a:lnTo>
                  <a:pt x="18613" y="300216"/>
                </a:lnTo>
                <a:lnTo>
                  <a:pt x="4812" y="259652"/>
                </a:lnTo>
                <a:lnTo>
                  <a:pt x="0" y="216100"/>
                </a:lnTo>
                <a:close/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" name="bk object 23"/>
          <p:cNvSpPr/>
          <p:nvPr/>
        </p:nvSpPr>
        <p:spPr>
          <a:xfrm>
            <a:off x="1407437" y="4338522"/>
            <a:ext cx="540096" cy="392461"/>
          </a:xfrm>
          <a:custGeom>
            <a:avLst/>
            <a:gdLst/>
            <a:ahLst/>
            <a:cxnLst/>
            <a:rect l="l" t="t" r="r" b="b"/>
            <a:pathLst>
              <a:path w="473710" h="432435">
                <a:moveTo>
                  <a:pt x="0" y="216103"/>
                </a:moveTo>
                <a:lnTo>
                  <a:pt x="4812" y="259656"/>
                </a:lnTo>
                <a:lnTo>
                  <a:pt x="18613" y="300222"/>
                </a:lnTo>
                <a:lnTo>
                  <a:pt x="40451" y="336930"/>
                </a:lnTo>
                <a:lnTo>
                  <a:pt x="69373" y="368912"/>
                </a:lnTo>
                <a:lnTo>
                  <a:pt x="104427" y="395300"/>
                </a:lnTo>
                <a:lnTo>
                  <a:pt x="144660" y="415224"/>
                </a:lnTo>
                <a:lnTo>
                  <a:pt x="189120" y="427816"/>
                </a:lnTo>
                <a:lnTo>
                  <a:pt x="236854" y="432206"/>
                </a:lnTo>
                <a:lnTo>
                  <a:pt x="284589" y="427816"/>
                </a:lnTo>
                <a:lnTo>
                  <a:pt x="329049" y="415224"/>
                </a:lnTo>
                <a:lnTo>
                  <a:pt x="369282" y="395300"/>
                </a:lnTo>
                <a:lnTo>
                  <a:pt x="404336" y="368912"/>
                </a:lnTo>
                <a:lnTo>
                  <a:pt x="433258" y="336930"/>
                </a:lnTo>
                <a:lnTo>
                  <a:pt x="455096" y="300222"/>
                </a:lnTo>
                <a:lnTo>
                  <a:pt x="468897" y="259656"/>
                </a:lnTo>
                <a:lnTo>
                  <a:pt x="473709" y="216103"/>
                </a:lnTo>
                <a:lnTo>
                  <a:pt x="468897" y="172553"/>
                </a:lnTo>
                <a:lnTo>
                  <a:pt x="455096" y="131989"/>
                </a:lnTo>
                <a:lnTo>
                  <a:pt x="433258" y="95281"/>
                </a:lnTo>
                <a:lnTo>
                  <a:pt x="404336" y="63298"/>
                </a:lnTo>
                <a:lnTo>
                  <a:pt x="369282" y="36909"/>
                </a:lnTo>
                <a:lnTo>
                  <a:pt x="329049" y="16983"/>
                </a:lnTo>
                <a:lnTo>
                  <a:pt x="284589" y="4390"/>
                </a:lnTo>
                <a:lnTo>
                  <a:pt x="236854" y="0"/>
                </a:lnTo>
                <a:lnTo>
                  <a:pt x="189120" y="4390"/>
                </a:lnTo>
                <a:lnTo>
                  <a:pt x="144660" y="16983"/>
                </a:lnTo>
                <a:lnTo>
                  <a:pt x="104427" y="36909"/>
                </a:lnTo>
                <a:lnTo>
                  <a:pt x="69373" y="63298"/>
                </a:lnTo>
                <a:lnTo>
                  <a:pt x="40451" y="95281"/>
                </a:lnTo>
                <a:lnTo>
                  <a:pt x="18613" y="131989"/>
                </a:lnTo>
                <a:lnTo>
                  <a:pt x="4812" y="172553"/>
                </a:lnTo>
                <a:lnTo>
                  <a:pt x="0" y="216103"/>
                </a:lnTo>
                <a:close/>
              </a:path>
            </a:pathLst>
          </a:custGeom>
          <a:solidFill>
            <a:srgbClr val="BFBFBF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" name="bk object 24"/>
          <p:cNvSpPr/>
          <p:nvPr/>
        </p:nvSpPr>
        <p:spPr>
          <a:xfrm>
            <a:off x="1407437" y="4338522"/>
            <a:ext cx="540096" cy="392461"/>
          </a:xfrm>
          <a:custGeom>
            <a:avLst/>
            <a:gdLst/>
            <a:ahLst/>
            <a:cxnLst/>
            <a:rect l="l" t="t" r="r" b="b"/>
            <a:pathLst>
              <a:path w="473710" h="432435">
                <a:moveTo>
                  <a:pt x="0" y="216100"/>
                </a:moveTo>
                <a:lnTo>
                  <a:pt x="4812" y="172548"/>
                </a:lnTo>
                <a:lnTo>
                  <a:pt x="18613" y="131984"/>
                </a:lnTo>
                <a:lnTo>
                  <a:pt x="40451" y="95276"/>
                </a:lnTo>
                <a:lnTo>
                  <a:pt x="69373" y="63294"/>
                </a:lnTo>
                <a:lnTo>
                  <a:pt x="104427" y="36906"/>
                </a:lnTo>
                <a:lnTo>
                  <a:pt x="144661" y="16982"/>
                </a:lnTo>
                <a:lnTo>
                  <a:pt x="189121" y="4390"/>
                </a:lnTo>
                <a:lnTo>
                  <a:pt x="236856" y="0"/>
                </a:lnTo>
                <a:lnTo>
                  <a:pt x="284591" y="4390"/>
                </a:lnTo>
                <a:lnTo>
                  <a:pt x="329051" y="16982"/>
                </a:lnTo>
                <a:lnTo>
                  <a:pt x="369285" y="36906"/>
                </a:lnTo>
                <a:lnTo>
                  <a:pt x="404339" y="63294"/>
                </a:lnTo>
                <a:lnTo>
                  <a:pt x="433261" y="95276"/>
                </a:lnTo>
                <a:lnTo>
                  <a:pt x="455099" y="131984"/>
                </a:lnTo>
                <a:lnTo>
                  <a:pt x="468901" y="172548"/>
                </a:lnTo>
                <a:lnTo>
                  <a:pt x="473713" y="216100"/>
                </a:lnTo>
                <a:lnTo>
                  <a:pt x="468901" y="259652"/>
                </a:lnTo>
                <a:lnTo>
                  <a:pt x="455099" y="300216"/>
                </a:lnTo>
                <a:lnTo>
                  <a:pt x="433261" y="336924"/>
                </a:lnTo>
                <a:lnTo>
                  <a:pt x="404339" y="368906"/>
                </a:lnTo>
                <a:lnTo>
                  <a:pt x="369285" y="395294"/>
                </a:lnTo>
                <a:lnTo>
                  <a:pt x="329051" y="415218"/>
                </a:lnTo>
                <a:lnTo>
                  <a:pt x="284591" y="427810"/>
                </a:lnTo>
                <a:lnTo>
                  <a:pt x="236856" y="432200"/>
                </a:lnTo>
                <a:lnTo>
                  <a:pt x="189121" y="427810"/>
                </a:lnTo>
                <a:lnTo>
                  <a:pt x="144661" y="415218"/>
                </a:lnTo>
                <a:lnTo>
                  <a:pt x="104427" y="395294"/>
                </a:lnTo>
                <a:lnTo>
                  <a:pt x="69373" y="368906"/>
                </a:lnTo>
                <a:lnTo>
                  <a:pt x="40451" y="336924"/>
                </a:lnTo>
                <a:lnTo>
                  <a:pt x="18613" y="300216"/>
                </a:lnTo>
                <a:lnTo>
                  <a:pt x="4812" y="259652"/>
                </a:lnTo>
                <a:lnTo>
                  <a:pt x="0" y="216100"/>
                </a:lnTo>
                <a:close/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" name="bk object 25"/>
          <p:cNvSpPr/>
          <p:nvPr/>
        </p:nvSpPr>
        <p:spPr>
          <a:xfrm>
            <a:off x="7298273" y="1591391"/>
            <a:ext cx="540096" cy="392461"/>
          </a:xfrm>
          <a:custGeom>
            <a:avLst/>
            <a:gdLst/>
            <a:ahLst/>
            <a:cxnLst/>
            <a:rect l="l" t="t" r="r" b="b"/>
            <a:pathLst>
              <a:path w="473709" h="432435">
                <a:moveTo>
                  <a:pt x="0" y="216103"/>
                </a:moveTo>
                <a:lnTo>
                  <a:pt x="4812" y="259652"/>
                </a:lnTo>
                <a:lnTo>
                  <a:pt x="18613" y="300214"/>
                </a:lnTo>
                <a:lnTo>
                  <a:pt x="40451" y="336920"/>
                </a:lnTo>
                <a:lnTo>
                  <a:pt x="69373" y="368901"/>
                </a:lnTo>
                <a:lnTo>
                  <a:pt x="104427" y="395288"/>
                </a:lnTo>
                <a:lnTo>
                  <a:pt x="144660" y="415212"/>
                </a:lnTo>
                <a:lnTo>
                  <a:pt x="189120" y="427803"/>
                </a:lnTo>
                <a:lnTo>
                  <a:pt x="236854" y="432193"/>
                </a:lnTo>
                <a:lnTo>
                  <a:pt x="284592" y="427803"/>
                </a:lnTo>
                <a:lnTo>
                  <a:pt x="329054" y="415212"/>
                </a:lnTo>
                <a:lnTo>
                  <a:pt x="369287" y="395288"/>
                </a:lnTo>
                <a:lnTo>
                  <a:pt x="404341" y="368901"/>
                </a:lnTo>
                <a:lnTo>
                  <a:pt x="433261" y="336920"/>
                </a:lnTo>
                <a:lnTo>
                  <a:pt x="455098" y="300214"/>
                </a:lnTo>
                <a:lnTo>
                  <a:pt x="468898" y="259652"/>
                </a:lnTo>
                <a:lnTo>
                  <a:pt x="473710" y="216103"/>
                </a:lnTo>
                <a:lnTo>
                  <a:pt x="468898" y="172549"/>
                </a:lnTo>
                <a:lnTo>
                  <a:pt x="455098" y="131984"/>
                </a:lnTo>
                <a:lnTo>
                  <a:pt x="433261" y="95276"/>
                </a:lnTo>
                <a:lnTo>
                  <a:pt x="404341" y="63293"/>
                </a:lnTo>
                <a:lnTo>
                  <a:pt x="369287" y="36905"/>
                </a:lnTo>
                <a:lnTo>
                  <a:pt x="329054" y="16981"/>
                </a:lnTo>
                <a:lnTo>
                  <a:pt x="284592" y="4390"/>
                </a:lnTo>
                <a:lnTo>
                  <a:pt x="236854" y="0"/>
                </a:lnTo>
                <a:lnTo>
                  <a:pt x="189120" y="4390"/>
                </a:lnTo>
                <a:lnTo>
                  <a:pt x="144660" y="16981"/>
                </a:lnTo>
                <a:lnTo>
                  <a:pt x="104427" y="36905"/>
                </a:lnTo>
                <a:lnTo>
                  <a:pt x="69373" y="63293"/>
                </a:lnTo>
                <a:lnTo>
                  <a:pt x="40451" y="95276"/>
                </a:lnTo>
                <a:lnTo>
                  <a:pt x="18613" y="131984"/>
                </a:lnTo>
                <a:lnTo>
                  <a:pt x="4812" y="172549"/>
                </a:lnTo>
                <a:lnTo>
                  <a:pt x="0" y="216103"/>
                </a:lnTo>
                <a:close/>
              </a:path>
            </a:pathLst>
          </a:custGeom>
          <a:solidFill>
            <a:srgbClr val="BFBFBF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" name="bk object 26"/>
          <p:cNvSpPr/>
          <p:nvPr/>
        </p:nvSpPr>
        <p:spPr>
          <a:xfrm>
            <a:off x="7298273" y="1591391"/>
            <a:ext cx="540096" cy="392461"/>
          </a:xfrm>
          <a:custGeom>
            <a:avLst/>
            <a:gdLst/>
            <a:ahLst/>
            <a:cxnLst/>
            <a:rect l="l" t="t" r="r" b="b"/>
            <a:pathLst>
              <a:path w="473709" h="432435">
                <a:moveTo>
                  <a:pt x="0" y="216100"/>
                </a:moveTo>
                <a:lnTo>
                  <a:pt x="4812" y="172548"/>
                </a:lnTo>
                <a:lnTo>
                  <a:pt x="18613" y="131984"/>
                </a:lnTo>
                <a:lnTo>
                  <a:pt x="40451" y="95276"/>
                </a:lnTo>
                <a:lnTo>
                  <a:pt x="69373" y="63294"/>
                </a:lnTo>
                <a:lnTo>
                  <a:pt x="104427" y="36906"/>
                </a:lnTo>
                <a:lnTo>
                  <a:pt x="144661" y="16982"/>
                </a:lnTo>
                <a:lnTo>
                  <a:pt x="189121" y="4390"/>
                </a:lnTo>
                <a:lnTo>
                  <a:pt x="236856" y="0"/>
                </a:lnTo>
                <a:lnTo>
                  <a:pt x="284591" y="4390"/>
                </a:lnTo>
                <a:lnTo>
                  <a:pt x="329051" y="16982"/>
                </a:lnTo>
                <a:lnTo>
                  <a:pt x="369285" y="36906"/>
                </a:lnTo>
                <a:lnTo>
                  <a:pt x="404339" y="63294"/>
                </a:lnTo>
                <a:lnTo>
                  <a:pt x="433261" y="95276"/>
                </a:lnTo>
                <a:lnTo>
                  <a:pt x="455099" y="131984"/>
                </a:lnTo>
                <a:lnTo>
                  <a:pt x="468901" y="172548"/>
                </a:lnTo>
                <a:lnTo>
                  <a:pt x="473713" y="216100"/>
                </a:lnTo>
                <a:lnTo>
                  <a:pt x="468901" y="259652"/>
                </a:lnTo>
                <a:lnTo>
                  <a:pt x="455099" y="300216"/>
                </a:lnTo>
                <a:lnTo>
                  <a:pt x="433261" y="336924"/>
                </a:lnTo>
                <a:lnTo>
                  <a:pt x="404339" y="368906"/>
                </a:lnTo>
                <a:lnTo>
                  <a:pt x="369285" y="395294"/>
                </a:lnTo>
                <a:lnTo>
                  <a:pt x="329051" y="415218"/>
                </a:lnTo>
                <a:lnTo>
                  <a:pt x="284591" y="427810"/>
                </a:lnTo>
                <a:lnTo>
                  <a:pt x="236856" y="432200"/>
                </a:lnTo>
                <a:lnTo>
                  <a:pt x="189121" y="427810"/>
                </a:lnTo>
                <a:lnTo>
                  <a:pt x="144661" y="415218"/>
                </a:lnTo>
                <a:lnTo>
                  <a:pt x="104427" y="395294"/>
                </a:lnTo>
                <a:lnTo>
                  <a:pt x="69373" y="368906"/>
                </a:lnTo>
                <a:lnTo>
                  <a:pt x="40451" y="336924"/>
                </a:lnTo>
                <a:lnTo>
                  <a:pt x="18613" y="300216"/>
                </a:lnTo>
                <a:lnTo>
                  <a:pt x="4812" y="259652"/>
                </a:lnTo>
                <a:lnTo>
                  <a:pt x="0" y="216100"/>
                </a:lnTo>
                <a:close/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" name="bk object 27"/>
          <p:cNvSpPr/>
          <p:nvPr/>
        </p:nvSpPr>
        <p:spPr>
          <a:xfrm>
            <a:off x="5517329" y="4667129"/>
            <a:ext cx="363443" cy="260489"/>
          </a:xfrm>
          <a:custGeom>
            <a:avLst/>
            <a:gdLst/>
            <a:ahLst/>
            <a:cxnLst/>
            <a:rect l="l" t="t" r="r" b="b"/>
            <a:pathLst>
              <a:path w="318770" h="287020">
                <a:moveTo>
                  <a:pt x="0" y="143281"/>
                </a:moveTo>
                <a:lnTo>
                  <a:pt x="8118" y="188570"/>
                </a:lnTo>
                <a:lnTo>
                  <a:pt x="30725" y="227902"/>
                </a:lnTo>
                <a:lnTo>
                  <a:pt x="65197" y="258918"/>
                </a:lnTo>
                <a:lnTo>
                  <a:pt x="108911" y="279258"/>
                </a:lnTo>
                <a:lnTo>
                  <a:pt x="159245" y="286562"/>
                </a:lnTo>
                <a:lnTo>
                  <a:pt x="209579" y="279258"/>
                </a:lnTo>
                <a:lnTo>
                  <a:pt x="253297" y="258918"/>
                </a:lnTo>
                <a:lnTo>
                  <a:pt x="287773" y="227902"/>
                </a:lnTo>
                <a:lnTo>
                  <a:pt x="310383" y="188570"/>
                </a:lnTo>
                <a:lnTo>
                  <a:pt x="318503" y="143281"/>
                </a:lnTo>
                <a:lnTo>
                  <a:pt x="310383" y="97992"/>
                </a:lnTo>
                <a:lnTo>
                  <a:pt x="287773" y="58660"/>
                </a:lnTo>
                <a:lnTo>
                  <a:pt x="253297" y="27644"/>
                </a:lnTo>
                <a:lnTo>
                  <a:pt x="209579" y="7304"/>
                </a:lnTo>
                <a:lnTo>
                  <a:pt x="159245" y="0"/>
                </a:lnTo>
                <a:lnTo>
                  <a:pt x="108911" y="7304"/>
                </a:lnTo>
                <a:lnTo>
                  <a:pt x="65197" y="27644"/>
                </a:lnTo>
                <a:lnTo>
                  <a:pt x="30725" y="58660"/>
                </a:lnTo>
                <a:lnTo>
                  <a:pt x="8118" y="97992"/>
                </a:lnTo>
                <a:lnTo>
                  <a:pt x="0" y="143281"/>
                </a:lnTo>
                <a:close/>
              </a:path>
            </a:pathLst>
          </a:custGeom>
          <a:solidFill>
            <a:srgbClr val="BFBFBF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" name="bk object 28"/>
          <p:cNvSpPr/>
          <p:nvPr/>
        </p:nvSpPr>
        <p:spPr>
          <a:xfrm>
            <a:off x="5517329" y="4667129"/>
            <a:ext cx="363443" cy="260489"/>
          </a:xfrm>
          <a:custGeom>
            <a:avLst/>
            <a:gdLst/>
            <a:ahLst/>
            <a:cxnLst/>
            <a:rect l="l" t="t" r="r" b="b"/>
            <a:pathLst>
              <a:path w="318770" h="287020">
                <a:moveTo>
                  <a:pt x="0" y="143277"/>
                </a:moveTo>
                <a:lnTo>
                  <a:pt x="8118" y="97990"/>
                </a:lnTo>
                <a:lnTo>
                  <a:pt x="30726" y="58659"/>
                </a:lnTo>
                <a:lnTo>
                  <a:pt x="65199" y="27644"/>
                </a:lnTo>
                <a:lnTo>
                  <a:pt x="108914" y="7304"/>
                </a:lnTo>
                <a:lnTo>
                  <a:pt x="159250" y="0"/>
                </a:lnTo>
                <a:lnTo>
                  <a:pt x="209585" y="7304"/>
                </a:lnTo>
                <a:lnTo>
                  <a:pt x="253301" y="27644"/>
                </a:lnTo>
                <a:lnTo>
                  <a:pt x="287775" y="58659"/>
                </a:lnTo>
                <a:lnTo>
                  <a:pt x="310382" y="97990"/>
                </a:lnTo>
                <a:lnTo>
                  <a:pt x="318501" y="143277"/>
                </a:lnTo>
                <a:lnTo>
                  <a:pt x="310382" y="188563"/>
                </a:lnTo>
                <a:lnTo>
                  <a:pt x="287775" y="227894"/>
                </a:lnTo>
                <a:lnTo>
                  <a:pt x="253301" y="258909"/>
                </a:lnTo>
                <a:lnTo>
                  <a:pt x="209585" y="279249"/>
                </a:lnTo>
                <a:lnTo>
                  <a:pt x="159250" y="286554"/>
                </a:lnTo>
                <a:lnTo>
                  <a:pt x="108914" y="279249"/>
                </a:lnTo>
                <a:lnTo>
                  <a:pt x="65199" y="258909"/>
                </a:lnTo>
                <a:lnTo>
                  <a:pt x="30726" y="227894"/>
                </a:lnTo>
                <a:lnTo>
                  <a:pt x="8118" y="188563"/>
                </a:lnTo>
                <a:lnTo>
                  <a:pt x="0" y="143277"/>
                </a:lnTo>
                <a:close/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" name="bk object 29"/>
          <p:cNvSpPr/>
          <p:nvPr/>
        </p:nvSpPr>
        <p:spPr>
          <a:xfrm>
            <a:off x="7983255" y="4927203"/>
            <a:ext cx="274392" cy="196519"/>
          </a:xfrm>
          <a:custGeom>
            <a:avLst/>
            <a:gdLst/>
            <a:ahLst/>
            <a:cxnLst/>
            <a:rect l="l" t="t" r="r" b="b"/>
            <a:pathLst>
              <a:path w="240665" h="216535">
                <a:moveTo>
                  <a:pt x="0" y="108102"/>
                </a:moveTo>
                <a:lnTo>
                  <a:pt x="9442" y="150180"/>
                </a:lnTo>
                <a:lnTo>
                  <a:pt x="35193" y="184542"/>
                </a:lnTo>
                <a:lnTo>
                  <a:pt x="73385" y="207709"/>
                </a:lnTo>
                <a:lnTo>
                  <a:pt x="120154" y="216204"/>
                </a:lnTo>
                <a:lnTo>
                  <a:pt x="166928" y="207709"/>
                </a:lnTo>
                <a:lnTo>
                  <a:pt x="205120" y="184542"/>
                </a:lnTo>
                <a:lnTo>
                  <a:pt x="230868" y="150180"/>
                </a:lnTo>
                <a:lnTo>
                  <a:pt x="240309" y="108102"/>
                </a:lnTo>
                <a:lnTo>
                  <a:pt x="230868" y="66024"/>
                </a:lnTo>
                <a:lnTo>
                  <a:pt x="205120" y="31662"/>
                </a:lnTo>
                <a:lnTo>
                  <a:pt x="166928" y="8495"/>
                </a:lnTo>
                <a:lnTo>
                  <a:pt x="120154" y="0"/>
                </a:lnTo>
                <a:lnTo>
                  <a:pt x="73385" y="8495"/>
                </a:lnTo>
                <a:lnTo>
                  <a:pt x="35193" y="31662"/>
                </a:lnTo>
                <a:lnTo>
                  <a:pt x="9442" y="66024"/>
                </a:lnTo>
                <a:lnTo>
                  <a:pt x="0" y="108102"/>
                </a:lnTo>
                <a:close/>
              </a:path>
            </a:pathLst>
          </a:custGeom>
          <a:solidFill>
            <a:srgbClr val="BFBFBF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" name="bk object 30"/>
          <p:cNvSpPr/>
          <p:nvPr/>
        </p:nvSpPr>
        <p:spPr>
          <a:xfrm>
            <a:off x="7983255" y="4927203"/>
            <a:ext cx="274392" cy="196519"/>
          </a:xfrm>
          <a:custGeom>
            <a:avLst/>
            <a:gdLst/>
            <a:ahLst/>
            <a:cxnLst/>
            <a:rect l="l" t="t" r="r" b="b"/>
            <a:pathLst>
              <a:path w="240665" h="216535">
                <a:moveTo>
                  <a:pt x="0" y="108104"/>
                </a:moveTo>
                <a:lnTo>
                  <a:pt x="9442" y="66025"/>
                </a:lnTo>
                <a:lnTo>
                  <a:pt x="35193" y="31663"/>
                </a:lnTo>
                <a:lnTo>
                  <a:pt x="73386" y="8495"/>
                </a:lnTo>
                <a:lnTo>
                  <a:pt x="120157" y="0"/>
                </a:lnTo>
                <a:lnTo>
                  <a:pt x="166927" y="8495"/>
                </a:lnTo>
                <a:lnTo>
                  <a:pt x="205120" y="31663"/>
                </a:lnTo>
                <a:lnTo>
                  <a:pt x="230871" y="66025"/>
                </a:lnTo>
                <a:lnTo>
                  <a:pt x="240313" y="108104"/>
                </a:lnTo>
                <a:lnTo>
                  <a:pt x="230871" y="150183"/>
                </a:lnTo>
                <a:lnTo>
                  <a:pt x="205120" y="184546"/>
                </a:lnTo>
                <a:lnTo>
                  <a:pt x="166927" y="207714"/>
                </a:lnTo>
                <a:lnTo>
                  <a:pt x="120157" y="216209"/>
                </a:lnTo>
                <a:lnTo>
                  <a:pt x="73386" y="207714"/>
                </a:lnTo>
                <a:lnTo>
                  <a:pt x="35193" y="184546"/>
                </a:lnTo>
                <a:lnTo>
                  <a:pt x="9442" y="150183"/>
                </a:lnTo>
                <a:lnTo>
                  <a:pt x="0" y="108104"/>
                </a:lnTo>
                <a:close/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" name="bk object 31"/>
          <p:cNvSpPr/>
          <p:nvPr/>
        </p:nvSpPr>
        <p:spPr>
          <a:xfrm>
            <a:off x="9490212" y="3259292"/>
            <a:ext cx="274392" cy="196519"/>
          </a:xfrm>
          <a:custGeom>
            <a:avLst/>
            <a:gdLst/>
            <a:ahLst/>
            <a:cxnLst/>
            <a:rect l="l" t="t" r="r" b="b"/>
            <a:pathLst>
              <a:path w="240665" h="216535">
                <a:moveTo>
                  <a:pt x="0" y="108102"/>
                </a:moveTo>
                <a:lnTo>
                  <a:pt x="9442" y="150187"/>
                </a:lnTo>
                <a:lnTo>
                  <a:pt x="35193" y="184553"/>
                </a:lnTo>
                <a:lnTo>
                  <a:pt x="73385" y="207721"/>
                </a:lnTo>
                <a:lnTo>
                  <a:pt x="120154" y="216217"/>
                </a:lnTo>
                <a:lnTo>
                  <a:pt x="166930" y="207721"/>
                </a:lnTo>
                <a:lnTo>
                  <a:pt x="205127" y="184553"/>
                </a:lnTo>
                <a:lnTo>
                  <a:pt x="230879" y="150187"/>
                </a:lnTo>
                <a:lnTo>
                  <a:pt x="240322" y="108102"/>
                </a:lnTo>
                <a:lnTo>
                  <a:pt x="230879" y="66024"/>
                </a:lnTo>
                <a:lnTo>
                  <a:pt x="205127" y="31662"/>
                </a:lnTo>
                <a:lnTo>
                  <a:pt x="166930" y="8495"/>
                </a:lnTo>
                <a:lnTo>
                  <a:pt x="120154" y="0"/>
                </a:lnTo>
                <a:lnTo>
                  <a:pt x="73385" y="8495"/>
                </a:lnTo>
                <a:lnTo>
                  <a:pt x="35193" y="31662"/>
                </a:lnTo>
                <a:lnTo>
                  <a:pt x="9442" y="66024"/>
                </a:lnTo>
                <a:lnTo>
                  <a:pt x="0" y="108102"/>
                </a:lnTo>
                <a:close/>
              </a:path>
            </a:pathLst>
          </a:custGeom>
          <a:solidFill>
            <a:srgbClr val="BFBFBF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" name="bk object 32"/>
          <p:cNvSpPr/>
          <p:nvPr/>
        </p:nvSpPr>
        <p:spPr>
          <a:xfrm>
            <a:off x="9490212" y="3259292"/>
            <a:ext cx="274392" cy="196519"/>
          </a:xfrm>
          <a:custGeom>
            <a:avLst/>
            <a:gdLst/>
            <a:ahLst/>
            <a:cxnLst/>
            <a:rect l="l" t="t" r="r" b="b"/>
            <a:pathLst>
              <a:path w="240665" h="216535">
                <a:moveTo>
                  <a:pt x="0" y="108104"/>
                </a:moveTo>
                <a:lnTo>
                  <a:pt x="9442" y="66025"/>
                </a:lnTo>
                <a:lnTo>
                  <a:pt x="35193" y="31663"/>
                </a:lnTo>
                <a:lnTo>
                  <a:pt x="73386" y="8495"/>
                </a:lnTo>
                <a:lnTo>
                  <a:pt x="120157" y="0"/>
                </a:lnTo>
                <a:lnTo>
                  <a:pt x="166927" y="8495"/>
                </a:lnTo>
                <a:lnTo>
                  <a:pt x="205120" y="31663"/>
                </a:lnTo>
                <a:lnTo>
                  <a:pt x="230871" y="66025"/>
                </a:lnTo>
                <a:lnTo>
                  <a:pt x="240313" y="108104"/>
                </a:lnTo>
                <a:lnTo>
                  <a:pt x="230871" y="150183"/>
                </a:lnTo>
                <a:lnTo>
                  <a:pt x="205120" y="184546"/>
                </a:lnTo>
                <a:lnTo>
                  <a:pt x="166927" y="207714"/>
                </a:lnTo>
                <a:lnTo>
                  <a:pt x="120157" y="216209"/>
                </a:lnTo>
                <a:lnTo>
                  <a:pt x="73386" y="207714"/>
                </a:lnTo>
                <a:lnTo>
                  <a:pt x="35193" y="184546"/>
                </a:lnTo>
                <a:lnTo>
                  <a:pt x="9442" y="150183"/>
                </a:lnTo>
                <a:lnTo>
                  <a:pt x="0" y="108104"/>
                </a:lnTo>
                <a:close/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" name="bk object 33"/>
          <p:cNvSpPr/>
          <p:nvPr/>
        </p:nvSpPr>
        <p:spPr>
          <a:xfrm>
            <a:off x="10997172" y="2081952"/>
            <a:ext cx="274392" cy="196519"/>
          </a:xfrm>
          <a:custGeom>
            <a:avLst/>
            <a:gdLst/>
            <a:ahLst/>
            <a:cxnLst/>
            <a:rect l="l" t="t" r="r" b="b"/>
            <a:pathLst>
              <a:path w="240665" h="216535">
                <a:moveTo>
                  <a:pt x="0" y="108102"/>
                </a:moveTo>
                <a:lnTo>
                  <a:pt x="9442" y="150180"/>
                </a:lnTo>
                <a:lnTo>
                  <a:pt x="35193" y="184542"/>
                </a:lnTo>
                <a:lnTo>
                  <a:pt x="73387" y="207709"/>
                </a:lnTo>
                <a:lnTo>
                  <a:pt x="120157" y="216204"/>
                </a:lnTo>
                <a:lnTo>
                  <a:pt x="166927" y="207709"/>
                </a:lnTo>
                <a:lnTo>
                  <a:pt x="205121" y="184542"/>
                </a:lnTo>
                <a:lnTo>
                  <a:pt x="230871" y="150180"/>
                </a:lnTo>
                <a:lnTo>
                  <a:pt x="240314" y="108102"/>
                </a:lnTo>
                <a:lnTo>
                  <a:pt x="230871" y="66024"/>
                </a:lnTo>
                <a:lnTo>
                  <a:pt x="205121" y="31662"/>
                </a:lnTo>
                <a:lnTo>
                  <a:pt x="166927" y="8495"/>
                </a:lnTo>
                <a:lnTo>
                  <a:pt x="120157" y="0"/>
                </a:lnTo>
                <a:lnTo>
                  <a:pt x="73387" y="8495"/>
                </a:lnTo>
                <a:lnTo>
                  <a:pt x="35193" y="31662"/>
                </a:lnTo>
                <a:lnTo>
                  <a:pt x="9442" y="66024"/>
                </a:lnTo>
                <a:lnTo>
                  <a:pt x="0" y="108102"/>
                </a:lnTo>
                <a:close/>
              </a:path>
            </a:pathLst>
          </a:custGeom>
          <a:solidFill>
            <a:srgbClr val="BFBFBF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" name="bk object 34"/>
          <p:cNvSpPr/>
          <p:nvPr/>
        </p:nvSpPr>
        <p:spPr>
          <a:xfrm>
            <a:off x="10997172" y="2081952"/>
            <a:ext cx="274392" cy="196519"/>
          </a:xfrm>
          <a:custGeom>
            <a:avLst/>
            <a:gdLst/>
            <a:ahLst/>
            <a:cxnLst/>
            <a:rect l="l" t="t" r="r" b="b"/>
            <a:pathLst>
              <a:path w="240665" h="216535">
                <a:moveTo>
                  <a:pt x="0" y="108104"/>
                </a:moveTo>
                <a:lnTo>
                  <a:pt x="9442" y="66025"/>
                </a:lnTo>
                <a:lnTo>
                  <a:pt x="35193" y="31663"/>
                </a:lnTo>
                <a:lnTo>
                  <a:pt x="73386" y="8495"/>
                </a:lnTo>
                <a:lnTo>
                  <a:pt x="120157" y="0"/>
                </a:lnTo>
                <a:lnTo>
                  <a:pt x="166927" y="8495"/>
                </a:lnTo>
                <a:lnTo>
                  <a:pt x="205120" y="31663"/>
                </a:lnTo>
                <a:lnTo>
                  <a:pt x="230871" y="66025"/>
                </a:lnTo>
                <a:lnTo>
                  <a:pt x="240313" y="108104"/>
                </a:lnTo>
                <a:lnTo>
                  <a:pt x="230871" y="150183"/>
                </a:lnTo>
                <a:lnTo>
                  <a:pt x="205120" y="184546"/>
                </a:lnTo>
                <a:lnTo>
                  <a:pt x="166927" y="207714"/>
                </a:lnTo>
                <a:lnTo>
                  <a:pt x="120157" y="216209"/>
                </a:lnTo>
                <a:lnTo>
                  <a:pt x="73386" y="207714"/>
                </a:lnTo>
                <a:lnTo>
                  <a:pt x="35193" y="184546"/>
                </a:lnTo>
                <a:lnTo>
                  <a:pt x="9442" y="150183"/>
                </a:lnTo>
                <a:lnTo>
                  <a:pt x="0" y="108104"/>
                </a:lnTo>
                <a:close/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" name="bk object 35"/>
          <p:cNvSpPr/>
          <p:nvPr/>
        </p:nvSpPr>
        <p:spPr>
          <a:xfrm>
            <a:off x="4002481" y="1787520"/>
            <a:ext cx="3296329" cy="981443"/>
          </a:xfrm>
          <a:custGeom>
            <a:avLst/>
            <a:gdLst/>
            <a:ahLst/>
            <a:cxnLst/>
            <a:rect l="l" t="t" r="r" b="b"/>
            <a:pathLst>
              <a:path w="2891154" h="1081405">
                <a:moveTo>
                  <a:pt x="0" y="1081047"/>
                </a:moveTo>
                <a:lnTo>
                  <a:pt x="2890685" y="0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" name="bk object 36"/>
          <p:cNvSpPr/>
          <p:nvPr/>
        </p:nvSpPr>
        <p:spPr>
          <a:xfrm>
            <a:off x="5654323" y="5515873"/>
            <a:ext cx="274392" cy="196519"/>
          </a:xfrm>
          <a:custGeom>
            <a:avLst/>
            <a:gdLst/>
            <a:ahLst/>
            <a:cxnLst/>
            <a:rect l="l" t="t" r="r" b="b"/>
            <a:pathLst>
              <a:path w="240664" h="216535">
                <a:moveTo>
                  <a:pt x="0" y="108102"/>
                </a:moveTo>
                <a:lnTo>
                  <a:pt x="9442" y="150180"/>
                </a:lnTo>
                <a:lnTo>
                  <a:pt x="35193" y="184542"/>
                </a:lnTo>
                <a:lnTo>
                  <a:pt x="73385" y="207710"/>
                </a:lnTo>
                <a:lnTo>
                  <a:pt x="120154" y="216206"/>
                </a:lnTo>
                <a:lnTo>
                  <a:pt x="166923" y="207710"/>
                </a:lnTo>
                <a:lnTo>
                  <a:pt x="205116" y="184542"/>
                </a:lnTo>
                <a:lnTo>
                  <a:pt x="230866" y="150180"/>
                </a:lnTo>
                <a:lnTo>
                  <a:pt x="240309" y="108102"/>
                </a:lnTo>
                <a:lnTo>
                  <a:pt x="230866" y="66024"/>
                </a:lnTo>
                <a:lnTo>
                  <a:pt x="205116" y="31662"/>
                </a:lnTo>
                <a:lnTo>
                  <a:pt x="166923" y="8495"/>
                </a:lnTo>
                <a:lnTo>
                  <a:pt x="120154" y="0"/>
                </a:lnTo>
                <a:lnTo>
                  <a:pt x="73385" y="8495"/>
                </a:lnTo>
                <a:lnTo>
                  <a:pt x="35193" y="31662"/>
                </a:lnTo>
                <a:lnTo>
                  <a:pt x="9442" y="66024"/>
                </a:lnTo>
                <a:lnTo>
                  <a:pt x="0" y="108102"/>
                </a:lnTo>
                <a:close/>
              </a:path>
            </a:pathLst>
          </a:custGeom>
          <a:solidFill>
            <a:srgbClr val="BFBFBF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" name="bk object 37"/>
          <p:cNvSpPr/>
          <p:nvPr/>
        </p:nvSpPr>
        <p:spPr>
          <a:xfrm>
            <a:off x="5654323" y="5515873"/>
            <a:ext cx="274392" cy="196519"/>
          </a:xfrm>
          <a:custGeom>
            <a:avLst/>
            <a:gdLst/>
            <a:ahLst/>
            <a:cxnLst/>
            <a:rect l="l" t="t" r="r" b="b"/>
            <a:pathLst>
              <a:path w="240664" h="216535">
                <a:moveTo>
                  <a:pt x="0" y="108104"/>
                </a:moveTo>
                <a:lnTo>
                  <a:pt x="9442" y="66025"/>
                </a:lnTo>
                <a:lnTo>
                  <a:pt x="35193" y="31663"/>
                </a:lnTo>
                <a:lnTo>
                  <a:pt x="73386" y="8495"/>
                </a:lnTo>
                <a:lnTo>
                  <a:pt x="120157" y="0"/>
                </a:lnTo>
                <a:lnTo>
                  <a:pt x="166927" y="8495"/>
                </a:lnTo>
                <a:lnTo>
                  <a:pt x="205120" y="31663"/>
                </a:lnTo>
                <a:lnTo>
                  <a:pt x="230871" y="66025"/>
                </a:lnTo>
                <a:lnTo>
                  <a:pt x="240313" y="108104"/>
                </a:lnTo>
                <a:lnTo>
                  <a:pt x="230871" y="150183"/>
                </a:lnTo>
                <a:lnTo>
                  <a:pt x="205120" y="184546"/>
                </a:lnTo>
                <a:lnTo>
                  <a:pt x="166927" y="207714"/>
                </a:lnTo>
                <a:lnTo>
                  <a:pt x="120157" y="216209"/>
                </a:lnTo>
                <a:lnTo>
                  <a:pt x="73386" y="207714"/>
                </a:lnTo>
                <a:lnTo>
                  <a:pt x="35193" y="184546"/>
                </a:lnTo>
                <a:lnTo>
                  <a:pt x="9442" y="150183"/>
                </a:lnTo>
                <a:lnTo>
                  <a:pt x="0" y="108104"/>
                </a:lnTo>
                <a:close/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" name="bk object 38"/>
          <p:cNvSpPr/>
          <p:nvPr/>
        </p:nvSpPr>
        <p:spPr>
          <a:xfrm>
            <a:off x="4413476" y="3357407"/>
            <a:ext cx="5077345" cy="491010"/>
          </a:xfrm>
          <a:custGeom>
            <a:avLst/>
            <a:gdLst/>
            <a:ahLst/>
            <a:cxnLst/>
            <a:rect l="l" t="t" r="r" b="b"/>
            <a:pathLst>
              <a:path w="4453255" h="541020">
                <a:moveTo>
                  <a:pt x="0" y="540415"/>
                </a:moveTo>
                <a:lnTo>
                  <a:pt x="4452724" y="0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" name="bk object 39"/>
          <p:cNvSpPr/>
          <p:nvPr/>
        </p:nvSpPr>
        <p:spPr>
          <a:xfrm>
            <a:off x="9724075" y="2249435"/>
            <a:ext cx="1313319" cy="1039073"/>
          </a:xfrm>
          <a:custGeom>
            <a:avLst/>
            <a:gdLst/>
            <a:ahLst/>
            <a:cxnLst/>
            <a:rect l="l" t="t" r="r" b="b"/>
            <a:pathLst>
              <a:path w="1151890" h="1144904">
                <a:moveTo>
                  <a:pt x="0" y="1144373"/>
                </a:moveTo>
                <a:lnTo>
                  <a:pt x="1151804" y="0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" name="bk object 40"/>
          <p:cNvSpPr/>
          <p:nvPr/>
        </p:nvSpPr>
        <p:spPr>
          <a:xfrm>
            <a:off x="5698899" y="3079589"/>
            <a:ext cx="1012863" cy="1587713"/>
          </a:xfrm>
          <a:custGeom>
            <a:avLst/>
            <a:gdLst/>
            <a:ahLst/>
            <a:cxnLst/>
            <a:rect l="l" t="t" r="r" b="b"/>
            <a:pathLst>
              <a:path w="888364" h="1749425">
                <a:moveTo>
                  <a:pt x="887939" y="0"/>
                </a:moveTo>
                <a:lnTo>
                  <a:pt x="0" y="1749233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" name="bk object 41"/>
          <p:cNvSpPr/>
          <p:nvPr/>
        </p:nvSpPr>
        <p:spPr>
          <a:xfrm>
            <a:off x="1947535" y="4534648"/>
            <a:ext cx="3569997" cy="262794"/>
          </a:xfrm>
          <a:custGeom>
            <a:avLst/>
            <a:gdLst/>
            <a:ahLst/>
            <a:cxnLst/>
            <a:rect l="l" t="t" r="r" b="b"/>
            <a:pathLst>
              <a:path w="3131185" h="289560">
                <a:moveTo>
                  <a:pt x="0" y="0"/>
                </a:moveTo>
                <a:lnTo>
                  <a:pt x="3130998" y="289251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" name="bk object 42"/>
          <p:cNvSpPr/>
          <p:nvPr/>
        </p:nvSpPr>
        <p:spPr>
          <a:xfrm>
            <a:off x="1947540" y="3986549"/>
            <a:ext cx="2005453" cy="548640"/>
          </a:xfrm>
          <a:custGeom>
            <a:avLst/>
            <a:gdLst/>
            <a:ahLst/>
            <a:cxnLst/>
            <a:rect l="l" t="t" r="r" b="b"/>
            <a:pathLst>
              <a:path w="1758950" h="604520">
                <a:moveTo>
                  <a:pt x="1758487" y="0"/>
                </a:moveTo>
                <a:lnTo>
                  <a:pt x="0" y="603928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" name="bk object 43"/>
          <p:cNvSpPr/>
          <p:nvPr/>
        </p:nvSpPr>
        <p:spPr>
          <a:xfrm>
            <a:off x="1677481" y="2907319"/>
            <a:ext cx="1864276" cy="1431535"/>
          </a:xfrm>
          <a:custGeom>
            <a:avLst/>
            <a:gdLst/>
            <a:ahLst/>
            <a:cxnLst/>
            <a:rect l="l" t="t" r="r" b="b"/>
            <a:pathLst>
              <a:path w="1635125" h="1577339">
                <a:moveTo>
                  <a:pt x="1634875" y="0"/>
                </a:moveTo>
                <a:lnTo>
                  <a:pt x="0" y="1576985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" name="bk object 44"/>
          <p:cNvSpPr/>
          <p:nvPr/>
        </p:nvSpPr>
        <p:spPr>
          <a:xfrm>
            <a:off x="4334376" y="1926200"/>
            <a:ext cx="3043656" cy="1783079"/>
          </a:xfrm>
          <a:custGeom>
            <a:avLst/>
            <a:gdLst/>
            <a:ahLst/>
            <a:cxnLst/>
            <a:rect l="l" t="t" r="r" b="b"/>
            <a:pathLst>
              <a:path w="2669540" h="1964689">
                <a:moveTo>
                  <a:pt x="2668964" y="0"/>
                </a:moveTo>
                <a:lnTo>
                  <a:pt x="0" y="1964589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" name="bk object 45"/>
          <p:cNvSpPr/>
          <p:nvPr/>
        </p:nvSpPr>
        <p:spPr>
          <a:xfrm>
            <a:off x="7184350" y="2180060"/>
            <a:ext cx="3813257" cy="560742"/>
          </a:xfrm>
          <a:custGeom>
            <a:avLst/>
            <a:gdLst/>
            <a:ahLst/>
            <a:cxnLst/>
            <a:rect l="l" t="t" r="r" b="b"/>
            <a:pathLst>
              <a:path w="3344545" h="617855">
                <a:moveTo>
                  <a:pt x="3344164" y="0"/>
                </a:moveTo>
                <a:lnTo>
                  <a:pt x="0" y="617839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" name="bk object 46"/>
          <p:cNvSpPr/>
          <p:nvPr/>
        </p:nvSpPr>
        <p:spPr>
          <a:xfrm>
            <a:off x="7568323" y="1983634"/>
            <a:ext cx="552405" cy="2943753"/>
          </a:xfrm>
          <a:custGeom>
            <a:avLst/>
            <a:gdLst/>
            <a:ahLst/>
            <a:cxnLst/>
            <a:rect l="l" t="t" r="r" b="b"/>
            <a:pathLst>
              <a:path w="484504" h="3243579">
                <a:moveTo>
                  <a:pt x="0" y="0"/>
                </a:moveTo>
                <a:lnTo>
                  <a:pt x="484085" y="3243362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" name="bk object 47"/>
          <p:cNvSpPr/>
          <p:nvPr/>
        </p:nvSpPr>
        <p:spPr>
          <a:xfrm>
            <a:off x="4413475" y="3847868"/>
            <a:ext cx="3569997" cy="1177962"/>
          </a:xfrm>
          <a:custGeom>
            <a:avLst/>
            <a:gdLst/>
            <a:ahLst/>
            <a:cxnLst/>
            <a:rect l="l" t="t" r="r" b="b"/>
            <a:pathLst>
              <a:path w="3131184" h="1297939">
                <a:moveTo>
                  <a:pt x="0" y="0"/>
                </a:moveTo>
                <a:lnTo>
                  <a:pt x="3130998" y="1297365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" name="bk object 48"/>
          <p:cNvSpPr/>
          <p:nvPr/>
        </p:nvSpPr>
        <p:spPr>
          <a:xfrm>
            <a:off x="5880460" y="4797167"/>
            <a:ext cx="2103192" cy="228216"/>
          </a:xfrm>
          <a:custGeom>
            <a:avLst/>
            <a:gdLst/>
            <a:ahLst/>
            <a:cxnLst/>
            <a:rect l="l" t="t" r="r" b="b"/>
            <a:pathLst>
              <a:path w="1844675" h="251460">
                <a:moveTo>
                  <a:pt x="1844326" y="251381"/>
                </a:moveTo>
                <a:lnTo>
                  <a:pt x="0" y="0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" name="bk object 49"/>
          <p:cNvSpPr/>
          <p:nvPr/>
        </p:nvSpPr>
        <p:spPr>
          <a:xfrm>
            <a:off x="5888185" y="3426775"/>
            <a:ext cx="3642396" cy="2117912"/>
          </a:xfrm>
          <a:custGeom>
            <a:avLst/>
            <a:gdLst/>
            <a:ahLst/>
            <a:cxnLst/>
            <a:rect l="l" t="t" r="r" b="b"/>
            <a:pathLst>
              <a:path w="3194684" h="2333625">
                <a:moveTo>
                  <a:pt x="3194470" y="0"/>
                </a:moveTo>
                <a:lnTo>
                  <a:pt x="0" y="2333533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" name="bk object 50"/>
          <p:cNvSpPr/>
          <p:nvPr/>
        </p:nvSpPr>
        <p:spPr>
          <a:xfrm>
            <a:off x="5698891" y="4927203"/>
            <a:ext cx="92671" cy="588981"/>
          </a:xfrm>
          <a:custGeom>
            <a:avLst/>
            <a:gdLst/>
            <a:ahLst/>
            <a:cxnLst/>
            <a:rect l="l" t="t" r="r" b="b"/>
            <a:pathLst>
              <a:path w="81279" h="648970">
                <a:moveTo>
                  <a:pt x="0" y="0"/>
                </a:moveTo>
                <a:lnTo>
                  <a:pt x="81063" y="648629"/>
                </a:lnTo>
              </a:path>
            </a:pathLst>
          </a:custGeom>
          <a:ln w="3607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2688" y="1025623"/>
            <a:ext cx="10486625" cy="309187"/>
          </a:xfrm>
        </p:spPr>
        <p:txBody>
          <a:bodyPr lIns="0" tIns="0" rIns="0" bIns="0"/>
          <a:lstStyle>
            <a:lvl1pPr>
              <a:defRPr sz="2009" b="0" i="0">
                <a:solidFill>
                  <a:srgbClr val="00206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55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21720">
              <a:lnSpc>
                <a:spcPts val="898"/>
              </a:lnSpc>
            </a:pPr>
            <a:fld id="{81D60167-4931-47E6-BA6A-407CBD079E47}" type="slidenum">
              <a:rPr lang="en-US" spc="17" smtClean="0"/>
              <a:pPr marL="21720">
                <a:lnSpc>
                  <a:spcPts val="898"/>
                </a:lnSpc>
              </a:pPr>
              <a:t>‹#›</a:t>
            </a:fld>
            <a:endParaRPr lang="en-US" spc="17" dirty="0"/>
          </a:p>
        </p:txBody>
      </p:sp>
      <p:sp>
        <p:nvSpPr>
          <p:cNvPr id="52" name="bk object 16">
            <a:extLst>
              <a:ext uri="{FF2B5EF4-FFF2-40B4-BE49-F238E27FC236}">
                <a16:creationId xmlns:a16="http://schemas.microsoft.com/office/drawing/2014/main" id="{05F16DB7-F5F1-4C4C-AEFB-5C97662B04DF}"/>
              </a:ext>
            </a:extLst>
          </p:cNvPr>
          <p:cNvSpPr/>
          <p:nvPr userDrawn="1"/>
        </p:nvSpPr>
        <p:spPr>
          <a:xfrm>
            <a:off x="10266187" y="119376"/>
            <a:ext cx="1811272" cy="612529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</p:spTree>
    <p:extLst>
      <p:ext uri="{BB962C8B-B14F-4D97-AF65-F5344CB8AC3E}">
        <p14:creationId xmlns:p14="http://schemas.microsoft.com/office/powerpoint/2010/main" val="374020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10092428" y="196280"/>
            <a:ext cx="1811272" cy="612529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2688" y="1025623"/>
            <a:ext cx="10486625" cy="3616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12646" y="2439464"/>
            <a:ext cx="8966709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1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1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56338" y="5759424"/>
            <a:ext cx="141901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21720">
              <a:lnSpc>
                <a:spcPts val="898"/>
              </a:lnSpc>
            </a:pPr>
            <a:fld id="{81D60167-4931-47E6-BA6A-407CBD079E47}" type="slidenum">
              <a:rPr lang="en-US" spc="17" smtClean="0"/>
              <a:pPr marL="21720">
                <a:lnSpc>
                  <a:spcPts val="898"/>
                </a:lnSpc>
              </a:pPr>
              <a:t>‹#›</a:t>
            </a:fld>
            <a:endParaRPr lang="en-US" spc="17" dirty="0"/>
          </a:p>
        </p:txBody>
      </p:sp>
    </p:spTree>
    <p:extLst>
      <p:ext uri="{BB962C8B-B14F-4D97-AF65-F5344CB8AC3E}">
        <p14:creationId xmlns:p14="http://schemas.microsoft.com/office/powerpoint/2010/main" val="215914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87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390952" eaLnBrk="1" hangingPunct="1">
        <a:defRPr>
          <a:latin typeface="+mn-lt"/>
          <a:ea typeface="+mn-ea"/>
          <a:cs typeface="+mn-cs"/>
        </a:defRPr>
      </a:lvl2pPr>
      <a:lvl3pPr marL="781903" eaLnBrk="1" hangingPunct="1">
        <a:defRPr>
          <a:latin typeface="+mn-lt"/>
          <a:ea typeface="+mn-ea"/>
          <a:cs typeface="+mn-cs"/>
        </a:defRPr>
      </a:lvl3pPr>
      <a:lvl4pPr marL="1172855" eaLnBrk="1" hangingPunct="1">
        <a:defRPr>
          <a:latin typeface="+mn-lt"/>
          <a:ea typeface="+mn-ea"/>
          <a:cs typeface="+mn-cs"/>
        </a:defRPr>
      </a:lvl4pPr>
      <a:lvl5pPr marL="1563807" eaLnBrk="1" hangingPunct="1">
        <a:defRPr>
          <a:latin typeface="+mn-lt"/>
          <a:ea typeface="+mn-ea"/>
          <a:cs typeface="+mn-cs"/>
        </a:defRPr>
      </a:lvl5pPr>
      <a:lvl6pPr marL="1954759" eaLnBrk="1" hangingPunct="1">
        <a:defRPr>
          <a:latin typeface="+mn-lt"/>
          <a:ea typeface="+mn-ea"/>
          <a:cs typeface="+mn-cs"/>
        </a:defRPr>
      </a:lvl6pPr>
      <a:lvl7pPr marL="2345710" eaLnBrk="1" hangingPunct="1">
        <a:defRPr>
          <a:latin typeface="+mn-lt"/>
          <a:ea typeface="+mn-ea"/>
          <a:cs typeface="+mn-cs"/>
        </a:defRPr>
      </a:lvl7pPr>
      <a:lvl8pPr marL="2736662" eaLnBrk="1" hangingPunct="1">
        <a:defRPr>
          <a:latin typeface="+mn-lt"/>
          <a:ea typeface="+mn-ea"/>
          <a:cs typeface="+mn-cs"/>
        </a:defRPr>
      </a:lvl8pPr>
      <a:lvl9pPr marL="3127614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390952" eaLnBrk="1" hangingPunct="1">
        <a:defRPr>
          <a:latin typeface="+mn-lt"/>
          <a:ea typeface="+mn-ea"/>
          <a:cs typeface="+mn-cs"/>
        </a:defRPr>
      </a:lvl2pPr>
      <a:lvl3pPr marL="781903" eaLnBrk="1" hangingPunct="1">
        <a:defRPr>
          <a:latin typeface="+mn-lt"/>
          <a:ea typeface="+mn-ea"/>
          <a:cs typeface="+mn-cs"/>
        </a:defRPr>
      </a:lvl3pPr>
      <a:lvl4pPr marL="1172855" eaLnBrk="1" hangingPunct="1">
        <a:defRPr>
          <a:latin typeface="+mn-lt"/>
          <a:ea typeface="+mn-ea"/>
          <a:cs typeface="+mn-cs"/>
        </a:defRPr>
      </a:lvl4pPr>
      <a:lvl5pPr marL="1563807" eaLnBrk="1" hangingPunct="1">
        <a:defRPr>
          <a:latin typeface="+mn-lt"/>
          <a:ea typeface="+mn-ea"/>
          <a:cs typeface="+mn-cs"/>
        </a:defRPr>
      </a:lvl5pPr>
      <a:lvl6pPr marL="1954759" eaLnBrk="1" hangingPunct="1">
        <a:defRPr>
          <a:latin typeface="+mn-lt"/>
          <a:ea typeface="+mn-ea"/>
          <a:cs typeface="+mn-cs"/>
        </a:defRPr>
      </a:lvl6pPr>
      <a:lvl7pPr marL="2345710" eaLnBrk="1" hangingPunct="1">
        <a:defRPr>
          <a:latin typeface="+mn-lt"/>
          <a:ea typeface="+mn-ea"/>
          <a:cs typeface="+mn-cs"/>
        </a:defRPr>
      </a:lvl7pPr>
      <a:lvl8pPr marL="2736662" eaLnBrk="1" hangingPunct="1">
        <a:defRPr>
          <a:latin typeface="+mn-lt"/>
          <a:ea typeface="+mn-ea"/>
          <a:cs typeface="+mn-cs"/>
        </a:defRPr>
      </a:lvl8pPr>
      <a:lvl9pPr marL="3127614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2688" y="1025623"/>
            <a:ext cx="10486625" cy="3616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12646" y="2439464"/>
            <a:ext cx="8966709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1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1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56338" y="5759424"/>
            <a:ext cx="141901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21720">
              <a:lnSpc>
                <a:spcPts val="898"/>
              </a:lnSpc>
            </a:pPr>
            <a:fld id="{81D60167-4931-47E6-BA6A-407CBD079E47}" type="slidenum">
              <a:rPr lang="en-US" spc="17" smtClean="0"/>
              <a:pPr marL="21720">
                <a:lnSpc>
                  <a:spcPts val="898"/>
                </a:lnSpc>
              </a:pPr>
              <a:t>‹#›</a:t>
            </a:fld>
            <a:endParaRPr lang="en-US" spc="17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8ABD2D-EEF6-B64D-A73C-FE73EB093C3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0519">
            <a:off x="-296373" y="-969476"/>
            <a:ext cx="4423551" cy="3744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AC662E-C4F3-A540-AB28-5415CB94503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alphaModFix amt="4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36152">
            <a:off x="8753449" y="3999261"/>
            <a:ext cx="4423551" cy="37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6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90952">
        <a:defRPr>
          <a:latin typeface="+mn-lt"/>
          <a:ea typeface="+mn-ea"/>
          <a:cs typeface="+mn-cs"/>
        </a:defRPr>
      </a:lvl2pPr>
      <a:lvl3pPr marL="781903">
        <a:defRPr>
          <a:latin typeface="+mn-lt"/>
          <a:ea typeface="+mn-ea"/>
          <a:cs typeface="+mn-cs"/>
        </a:defRPr>
      </a:lvl3pPr>
      <a:lvl4pPr marL="1172855">
        <a:defRPr>
          <a:latin typeface="+mn-lt"/>
          <a:ea typeface="+mn-ea"/>
          <a:cs typeface="+mn-cs"/>
        </a:defRPr>
      </a:lvl4pPr>
      <a:lvl5pPr marL="1563807">
        <a:defRPr>
          <a:latin typeface="+mn-lt"/>
          <a:ea typeface="+mn-ea"/>
          <a:cs typeface="+mn-cs"/>
        </a:defRPr>
      </a:lvl5pPr>
      <a:lvl6pPr marL="1954759">
        <a:defRPr>
          <a:latin typeface="+mn-lt"/>
          <a:ea typeface="+mn-ea"/>
          <a:cs typeface="+mn-cs"/>
        </a:defRPr>
      </a:lvl6pPr>
      <a:lvl7pPr marL="2345710">
        <a:defRPr>
          <a:latin typeface="+mn-lt"/>
          <a:ea typeface="+mn-ea"/>
          <a:cs typeface="+mn-cs"/>
        </a:defRPr>
      </a:lvl7pPr>
      <a:lvl8pPr marL="2736662">
        <a:defRPr>
          <a:latin typeface="+mn-lt"/>
          <a:ea typeface="+mn-ea"/>
          <a:cs typeface="+mn-cs"/>
        </a:defRPr>
      </a:lvl8pPr>
      <a:lvl9pPr marL="312761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90952">
        <a:defRPr>
          <a:latin typeface="+mn-lt"/>
          <a:ea typeface="+mn-ea"/>
          <a:cs typeface="+mn-cs"/>
        </a:defRPr>
      </a:lvl2pPr>
      <a:lvl3pPr marL="781903">
        <a:defRPr>
          <a:latin typeface="+mn-lt"/>
          <a:ea typeface="+mn-ea"/>
          <a:cs typeface="+mn-cs"/>
        </a:defRPr>
      </a:lvl3pPr>
      <a:lvl4pPr marL="1172855">
        <a:defRPr>
          <a:latin typeface="+mn-lt"/>
          <a:ea typeface="+mn-ea"/>
          <a:cs typeface="+mn-cs"/>
        </a:defRPr>
      </a:lvl4pPr>
      <a:lvl5pPr marL="1563807">
        <a:defRPr>
          <a:latin typeface="+mn-lt"/>
          <a:ea typeface="+mn-ea"/>
          <a:cs typeface="+mn-cs"/>
        </a:defRPr>
      </a:lvl5pPr>
      <a:lvl6pPr marL="1954759">
        <a:defRPr>
          <a:latin typeface="+mn-lt"/>
          <a:ea typeface="+mn-ea"/>
          <a:cs typeface="+mn-cs"/>
        </a:defRPr>
      </a:lvl6pPr>
      <a:lvl7pPr marL="2345710">
        <a:defRPr>
          <a:latin typeface="+mn-lt"/>
          <a:ea typeface="+mn-ea"/>
          <a:cs typeface="+mn-cs"/>
        </a:defRPr>
      </a:lvl7pPr>
      <a:lvl8pPr marL="2736662">
        <a:defRPr>
          <a:latin typeface="+mn-lt"/>
          <a:ea typeface="+mn-ea"/>
          <a:cs typeface="+mn-cs"/>
        </a:defRPr>
      </a:lvl8pPr>
      <a:lvl9pPr marL="3127614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story/US_cu_YLoIjWIBAAAKtM_e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g"/><Relationship Id="rId5" Type="http://schemas.openxmlformats.org/officeDocument/2006/relationships/hyperlink" Target="https://trends.google.com/trends/story/US_cu_FVX63mIBAACNCM_en" TargetMode="Externa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_HN0wOKDd0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046851"/>
            <a:ext cx="12192000" cy="1511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 defTabSz="781903">
              <a:defRPr/>
            </a:pPr>
            <a:r>
              <a:rPr lang="en-US" sz="3420" b="1" dirty="0">
                <a:solidFill>
                  <a:schemeClr val="accent5">
                    <a:lumMod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Mini Project </a:t>
            </a:r>
          </a:p>
          <a:p>
            <a:pPr algn="ctr" defTabSz="781903">
              <a:defRPr/>
            </a:pP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Google Trends &amp; Time Series Analysis</a:t>
            </a:r>
          </a:p>
          <a:p>
            <a:pPr algn="ctr" defTabSz="781903">
              <a:defRPr/>
            </a:pPr>
            <a:endParaRPr lang="en-US" sz="1000" dirty="0">
              <a:latin typeface="Myriad Pro" charset="0"/>
              <a:ea typeface="Myriad Pro" charset="0"/>
              <a:cs typeface="Myriad Pro" charset="0"/>
            </a:endParaRPr>
          </a:p>
          <a:p>
            <a:pPr algn="ctr" defTabSz="781903">
              <a:defRPr/>
            </a:pPr>
            <a:r>
              <a:rPr lang="en-US" sz="2400" b="1" dirty="0">
                <a:latin typeface="Myriad Pro" charset="0"/>
                <a:ea typeface="Myriad Pro" charset="0"/>
                <a:cs typeface="Myriad Pro" charset="0"/>
              </a:rPr>
              <a:t>May 2018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7308" y="1740488"/>
            <a:ext cx="4537384" cy="159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01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Introduction to Google Trends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What is Google?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1631A-63C5-BF4F-A893-F79CECBC4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83" y="1026173"/>
            <a:ext cx="10701410" cy="528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43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Introduction to Google Trends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Our first trend - Why do we observe such a pattern forming?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F4513-6C14-224A-B791-164CB83EB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4" r="2534" b="-281"/>
          <a:stretch/>
        </p:blipFill>
        <p:spPr>
          <a:xfrm>
            <a:off x="1431985" y="1124042"/>
            <a:ext cx="9523562" cy="52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61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Introduction to Google Trends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Compare this against the previous trend. What can we tell?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D9ECA-1BB2-0941-BC3F-D1C101402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05" y="715327"/>
            <a:ext cx="10432211" cy="572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79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Introduction to Google Trends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Comparing the trends, what insight can we gather?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B389B-289B-B14C-B289-E89CF8D4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20" y="1021283"/>
            <a:ext cx="9724845" cy="529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21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Introduction to Google Trends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What is Google?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294A1-62D3-E841-ACCF-FEC13BD3D718}"/>
              </a:ext>
            </a:extLst>
          </p:cNvPr>
          <p:cNvSpPr txBox="1"/>
          <p:nvPr/>
        </p:nvSpPr>
        <p:spPr>
          <a:xfrm>
            <a:off x="1183051" y="1844957"/>
            <a:ext cx="101309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In Google Trends, the Search Volume is indexed at 100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This scales data to capture the pattern without revealing the true search volume </a:t>
            </a:r>
          </a:p>
          <a:p>
            <a:pPr algn="ctr"/>
            <a:endParaRPr lang="en-US" sz="4400" dirty="0"/>
          </a:p>
          <a:p>
            <a:pPr algn="ctr"/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01064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Introduction to Google Trends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Adjusting your granularity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564FA-CA9A-3C47-8C99-E655A20A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45" y="1055926"/>
            <a:ext cx="9931879" cy="538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92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Introduction to Google Trends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Difference between ‘Search Term’ and ‘Topic’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AED8A-725F-E74D-8B44-CBCE51848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355" y="869470"/>
            <a:ext cx="9732505" cy="583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82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Introduction to Google Trends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Comparison between different trend 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527A14-7794-D64B-9D21-182AD4BF4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21" y="893577"/>
            <a:ext cx="10664075" cy="568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98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Introduction to Google Trends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Comparison between different trend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3198F-D7C9-C34D-9FBD-473402905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44" y="1197963"/>
            <a:ext cx="9649922" cy="51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43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Introduction to Google Trends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Troubleshooting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E5F97-8DEA-DB46-970D-8574B3041B4F}"/>
              </a:ext>
            </a:extLst>
          </p:cNvPr>
          <p:cNvSpPr txBox="1"/>
          <p:nvPr/>
        </p:nvSpPr>
        <p:spPr>
          <a:xfrm>
            <a:off x="1133175" y="2709481"/>
            <a:ext cx="101309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What is a potential problem when using a ‘Search Term’ instead of a ‘Topic’?</a:t>
            </a:r>
          </a:p>
          <a:p>
            <a:pPr marL="742950" indent="-742950">
              <a:buAutoNum type="arabicPeriod"/>
            </a:pPr>
            <a:endParaRPr lang="en-US" sz="4400" dirty="0"/>
          </a:p>
          <a:p>
            <a:pPr marL="742950" indent="-742950">
              <a:buAutoNum type="arabicPeriod"/>
            </a:pPr>
            <a:endParaRPr lang="en-US" sz="4400" dirty="0"/>
          </a:p>
          <a:p>
            <a:pPr marL="742950" indent="-742950">
              <a:buAutoNum type="arabicPeriod"/>
            </a:pPr>
            <a:endParaRPr lang="en-US" sz="4400" dirty="0"/>
          </a:p>
          <a:p>
            <a:pPr algn="ctr"/>
            <a:endParaRPr lang="en-US" sz="4400" dirty="0"/>
          </a:p>
          <a:p>
            <a:pPr algn="ctr"/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76784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339446" y="-239814"/>
            <a:ext cx="22352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ECF0F1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425BD1-DB7C-5440-A66A-29ADD916959D}"/>
              </a:ext>
            </a:extLst>
          </p:cNvPr>
          <p:cNvGrpSpPr/>
          <p:nvPr/>
        </p:nvGrpSpPr>
        <p:grpSpPr>
          <a:xfrm>
            <a:off x="647088" y="1058778"/>
            <a:ext cx="10897824" cy="688109"/>
            <a:chOff x="760776" y="1100505"/>
            <a:chExt cx="10897824" cy="68810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E2DEA2A-1705-2640-95B4-2F59C163500B}"/>
                </a:ext>
              </a:extLst>
            </p:cNvPr>
            <p:cNvSpPr/>
            <p:nvPr/>
          </p:nvSpPr>
          <p:spPr>
            <a:xfrm>
              <a:off x="990600" y="1100505"/>
              <a:ext cx="10668000" cy="68810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to Google Trends</a:t>
              </a:r>
              <a:endParaRPr lang="en-SG" sz="20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2BFFAA-ED3E-5342-A3D8-F6B9542C22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0776" y="1137456"/>
              <a:ext cx="548714" cy="548640"/>
            </a:xfrm>
            <a:prstGeom prst="ellipse">
              <a:avLst/>
            </a:prstGeom>
            <a:solidFill>
              <a:schemeClr val="accent5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73152" tIns="73152" rIns="73152" bIns="7315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535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  <a:defRPr/>
              </a:pPr>
              <a:r>
                <a:rPr lang="en-US" sz="2000" b="1" kern="0" dirty="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1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437CA3-22DF-3047-A024-029B4EE327CD}"/>
              </a:ext>
            </a:extLst>
          </p:cNvPr>
          <p:cNvGrpSpPr/>
          <p:nvPr/>
        </p:nvGrpSpPr>
        <p:grpSpPr>
          <a:xfrm>
            <a:off x="647088" y="1940769"/>
            <a:ext cx="10897824" cy="688109"/>
            <a:chOff x="782547" y="2004579"/>
            <a:chExt cx="10897824" cy="68810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D6EED37-BF76-134B-A40A-C2A721BAEEAF}"/>
                </a:ext>
              </a:extLst>
            </p:cNvPr>
            <p:cNvSpPr/>
            <p:nvPr/>
          </p:nvSpPr>
          <p:spPr>
            <a:xfrm>
              <a:off x="1012371" y="2004579"/>
              <a:ext cx="10668000" cy="6881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sz="2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Understanding Time Series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9002F72-9711-9B46-A48E-69533A697B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2547" y="2041530"/>
              <a:ext cx="548714" cy="54864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73152" tIns="73152" rIns="73152" bIns="7315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535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en-US" sz="2000" b="1" kern="0" dirty="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91E65D8-1F41-B64D-94F0-33B91B549E61}"/>
              </a:ext>
            </a:extLst>
          </p:cNvPr>
          <p:cNvGrpSpPr/>
          <p:nvPr/>
        </p:nvGrpSpPr>
        <p:grpSpPr>
          <a:xfrm>
            <a:off x="647088" y="3704751"/>
            <a:ext cx="10897824" cy="688109"/>
            <a:chOff x="782547" y="2602174"/>
            <a:chExt cx="10897824" cy="68810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998FCBC-2A75-2D45-9849-B28F3C93CCDA}"/>
                </a:ext>
              </a:extLst>
            </p:cNvPr>
            <p:cNvSpPr/>
            <p:nvPr/>
          </p:nvSpPr>
          <p:spPr>
            <a:xfrm>
              <a:off x="1012371" y="2602174"/>
              <a:ext cx="10668000" cy="6881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sz="2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Exponential Smoothing &amp; Holt-Winter Smoothing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C43AD5-52CA-BB46-A939-3116338DC9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2547" y="2639125"/>
              <a:ext cx="548714" cy="54864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73152" tIns="73152" rIns="73152" bIns="7315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535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en-US" sz="2000" b="1" kern="0" dirty="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4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E02FAB-3540-B346-869A-C0CCAC509991}"/>
              </a:ext>
            </a:extLst>
          </p:cNvPr>
          <p:cNvGrpSpPr/>
          <p:nvPr/>
        </p:nvGrpSpPr>
        <p:grpSpPr>
          <a:xfrm>
            <a:off x="647088" y="4586742"/>
            <a:ext cx="10897824" cy="688109"/>
            <a:chOff x="782547" y="3199769"/>
            <a:chExt cx="10897824" cy="68810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9C391EE-DDEA-884F-AA4C-D25BB41D9890}"/>
                </a:ext>
              </a:extLst>
            </p:cNvPr>
            <p:cNvSpPr/>
            <p:nvPr/>
          </p:nvSpPr>
          <p:spPr>
            <a:xfrm>
              <a:off x="1012371" y="3199769"/>
              <a:ext cx="10668000" cy="6881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sz="2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ARIMA Modelling (step-by-step)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5CF7F73-DF59-8A43-8F0D-DDA2608AF1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2547" y="3236720"/>
              <a:ext cx="548714" cy="54864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73152" tIns="73152" rIns="73152" bIns="7315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535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en-US" sz="2000" b="1" kern="0" dirty="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34F19AE-DD4C-E743-9339-9D452F8F23CE}"/>
              </a:ext>
            </a:extLst>
          </p:cNvPr>
          <p:cNvGrpSpPr/>
          <p:nvPr/>
        </p:nvGrpSpPr>
        <p:grpSpPr>
          <a:xfrm>
            <a:off x="647088" y="5468733"/>
            <a:ext cx="10897824" cy="688109"/>
            <a:chOff x="782547" y="3964052"/>
            <a:chExt cx="10897824" cy="688109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DE223D4-E318-5240-8E33-B2BBFD2853E5}"/>
                </a:ext>
              </a:extLst>
            </p:cNvPr>
            <p:cNvSpPr/>
            <p:nvPr/>
          </p:nvSpPr>
          <p:spPr>
            <a:xfrm>
              <a:off x="1012371" y="3964052"/>
              <a:ext cx="10668000" cy="6881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sz="2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Student Project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B967C9A-9A67-264E-9D18-63F35F6D9C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2547" y="4001003"/>
              <a:ext cx="548714" cy="54864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73152" tIns="73152" rIns="73152" bIns="7315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535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en-US" sz="2000" b="1" kern="0" dirty="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6</a:t>
              </a:r>
            </a:p>
          </p:txBody>
        </p:sp>
      </p:grpSp>
      <p:sp>
        <p:nvSpPr>
          <p:cNvPr id="22" name="object 2">
            <a:extLst>
              <a:ext uri="{FF2B5EF4-FFF2-40B4-BE49-F238E27FC236}">
                <a16:creationId xmlns:a16="http://schemas.microsoft.com/office/drawing/2014/main" id="{9073BDD8-5DED-5043-B28A-35949B65238C}"/>
              </a:ext>
            </a:extLst>
          </p:cNvPr>
          <p:cNvSpPr txBox="1">
            <a:spLocks/>
          </p:cNvSpPr>
          <p:nvPr/>
        </p:nvSpPr>
        <p:spPr>
          <a:xfrm>
            <a:off x="208548" y="128020"/>
            <a:ext cx="8968887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800" b="1" kern="0" spc="145" dirty="0">
                <a:latin typeface="Myriad Pro" charset="0"/>
              </a:rPr>
              <a:t>AGENDA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5A9B9A-BFC8-0141-8AE0-03D54062B8B5}"/>
              </a:ext>
            </a:extLst>
          </p:cNvPr>
          <p:cNvGrpSpPr/>
          <p:nvPr/>
        </p:nvGrpSpPr>
        <p:grpSpPr>
          <a:xfrm>
            <a:off x="647088" y="2822760"/>
            <a:ext cx="10897824" cy="688109"/>
            <a:chOff x="782547" y="2602174"/>
            <a:chExt cx="10897824" cy="68810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9B553A3E-A3D6-B448-B7ED-B8DFD5B104DD}"/>
                </a:ext>
              </a:extLst>
            </p:cNvPr>
            <p:cNvSpPr/>
            <p:nvPr/>
          </p:nvSpPr>
          <p:spPr>
            <a:xfrm>
              <a:off x="1012371" y="2602174"/>
              <a:ext cx="10668000" cy="6881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sz="2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to R Studio &amp; Loading the Data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C6BBB07-A35B-A546-B154-94EFA221C2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2547" y="2639125"/>
              <a:ext cx="548714" cy="54864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73152" tIns="73152" rIns="73152" bIns="7315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95350" fontAlgn="base">
                <a:spcBef>
                  <a:spcPct val="0"/>
                </a:spcBef>
                <a:spcAft>
                  <a:spcPct val="0"/>
                </a:spcAft>
                <a:buClr>
                  <a:srgbClr val="002960"/>
                </a:buClr>
              </a:pPr>
              <a:r>
                <a:rPr lang="en-US" sz="2000" b="1" kern="0" dirty="0">
                  <a:solidFill>
                    <a:srgbClr val="FFFFFF"/>
                  </a:solidFill>
                  <a:latin typeface="Arial" charset="0"/>
                  <a:ea typeface="ＭＳ Ｐゴシック" charset="0"/>
                  <a:cs typeface="Arial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2951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A624C26-77A5-EE4A-BBD6-B206B8E8048C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Introduction to Google Trends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Interesting Examples presented by Google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A361C5C9-9AE4-3740-ACA9-0F87AF985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655" y="2377827"/>
            <a:ext cx="5510330" cy="1383760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DADF321A-0DC7-CA41-847E-50A74CB10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871" y="1596507"/>
            <a:ext cx="3059723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75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A244-EFB2-AC44-A448-A51E61D55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0779" y="2824250"/>
            <a:ext cx="10363200" cy="830997"/>
          </a:xfrm>
        </p:spPr>
        <p:txBody>
          <a:bodyPr/>
          <a:lstStyle/>
          <a:p>
            <a:pPr algn="ctr"/>
            <a:r>
              <a:rPr lang="en-US" sz="5400" dirty="0"/>
              <a:t>Understanding your time-series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8F1D99E-68DC-B84B-8487-77926C35F99A}"/>
              </a:ext>
            </a:extLst>
          </p:cNvPr>
          <p:cNvSpPr txBox="1">
            <a:spLocks/>
          </p:cNvSpPr>
          <p:nvPr/>
        </p:nvSpPr>
        <p:spPr>
          <a:xfrm>
            <a:off x="1030779" y="3655247"/>
            <a:ext cx="10363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en-US" sz="3200" kern="0" dirty="0"/>
              <a:t>Key concepts and terminology</a:t>
            </a:r>
          </a:p>
        </p:txBody>
      </p:sp>
    </p:spTree>
    <p:extLst>
      <p:ext uri="{BB962C8B-B14F-4D97-AF65-F5344CB8AC3E}">
        <p14:creationId xmlns:p14="http://schemas.microsoft.com/office/powerpoint/2010/main" val="1431942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D66C6A-5A8E-804E-AA20-18DD1EDCE003}"/>
              </a:ext>
            </a:extLst>
          </p:cNvPr>
          <p:cNvSpPr txBox="1"/>
          <p:nvPr/>
        </p:nvSpPr>
        <p:spPr>
          <a:xfrm>
            <a:off x="192505" y="1221997"/>
            <a:ext cx="1184297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Why perform Time Series analysis?</a:t>
            </a:r>
          </a:p>
          <a:p>
            <a:pPr algn="ctr"/>
            <a:endParaRPr lang="en-US" sz="4000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tx2"/>
                </a:solidFill>
              </a:rPr>
              <a:t>Time series analysis is performed when we want to </a:t>
            </a:r>
            <a:r>
              <a:rPr lang="en-US" sz="2800" u="sng" dirty="0">
                <a:solidFill>
                  <a:schemeClr val="tx2"/>
                </a:solidFill>
              </a:rPr>
              <a:t>gain a deeper understanding </a:t>
            </a:r>
            <a:r>
              <a:rPr lang="en-US" sz="2800" dirty="0">
                <a:solidFill>
                  <a:schemeClr val="tx2"/>
                </a:solidFill>
              </a:rPr>
              <a:t>of our data or when we want to </a:t>
            </a:r>
            <a:r>
              <a:rPr lang="en-US" sz="2800" u="sng" dirty="0">
                <a:solidFill>
                  <a:schemeClr val="tx2"/>
                </a:solidFill>
              </a:rPr>
              <a:t>perform forecasting </a:t>
            </a:r>
            <a:r>
              <a:rPr lang="en-US" sz="2800" dirty="0">
                <a:solidFill>
                  <a:schemeClr val="tx2"/>
                </a:solidFill>
              </a:rPr>
              <a:t>on future values of our data</a:t>
            </a:r>
          </a:p>
          <a:p>
            <a:endParaRPr lang="en-US" sz="3200" dirty="0">
              <a:solidFill>
                <a:schemeClr val="tx2"/>
              </a:solidFill>
            </a:endParaRPr>
          </a:p>
          <a:p>
            <a:endParaRPr lang="en-US" sz="3200" dirty="0"/>
          </a:p>
          <a:p>
            <a:pPr algn="ctr"/>
            <a:endParaRPr lang="en-US" sz="4400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FB19526F-4C93-C944-9117-13267574876B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Understanding your Time-Series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Key Concepts and Terminology</a:t>
            </a:r>
          </a:p>
        </p:txBody>
      </p:sp>
    </p:spTree>
    <p:extLst>
      <p:ext uri="{BB962C8B-B14F-4D97-AF65-F5344CB8AC3E}">
        <p14:creationId xmlns:p14="http://schemas.microsoft.com/office/powerpoint/2010/main" val="2802697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D66C6A-5A8E-804E-AA20-18DD1EDCE003}"/>
              </a:ext>
            </a:extLst>
          </p:cNvPr>
          <p:cNvSpPr txBox="1"/>
          <p:nvPr/>
        </p:nvSpPr>
        <p:spPr>
          <a:xfrm>
            <a:off x="192505" y="1221997"/>
            <a:ext cx="1184297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Why perform Time Series analysis?</a:t>
            </a:r>
          </a:p>
          <a:p>
            <a:pPr algn="ctr"/>
            <a:endParaRPr lang="en-US" sz="4000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tx2"/>
                </a:solidFill>
              </a:rPr>
              <a:t>Financial and economic data are commonly analysed through the use of these techniques</a:t>
            </a:r>
          </a:p>
          <a:p>
            <a:pPr lvl="1" algn="ctr">
              <a:lnSpc>
                <a:spcPct val="150000"/>
              </a:lnSpc>
            </a:pPr>
            <a:endParaRPr lang="en-US" sz="2400" dirty="0">
              <a:solidFill>
                <a:schemeClr val="tx2"/>
              </a:solidFill>
            </a:endParaRPr>
          </a:p>
          <a:p>
            <a:pPr lvl="1" algn="ctr">
              <a:lnSpc>
                <a:spcPct val="150000"/>
              </a:lnSpc>
            </a:pPr>
            <a:r>
              <a:rPr lang="en-US" sz="2400" dirty="0">
                <a:solidFill>
                  <a:schemeClr val="tx2"/>
                </a:solidFill>
              </a:rPr>
              <a:t>Stock prices, Bitcoin prices, Housing prices, GDP,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2"/>
              </a:solidFill>
            </a:endParaRPr>
          </a:p>
          <a:p>
            <a:endParaRPr lang="en-US" sz="3200" dirty="0"/>
          </a:p>
          <a:p>
            <a:pPr algn="ctr"/>
            <a:endParaRPr lang="en-US" sz="4400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FB19526F-4C93-C944-9117-13267574876B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Understanding your Time-Series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Key Concepts and Terminology</a:t>
            </a:r>
          </a:p>
        </p:txBody>
      </p:sp>
    </p:spTree>
    <p:extLst>
      <p:ext uri="{BB962C8B-B14F-4D97-AF65-F5344CB8AC3E}">
        <p14:creationId xmlns:p14="http://schemas.microsoft.com/office/powerpoint/2010/main" val="3668305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D66C6A-5A8E-804E-AA20-18DD1EDCE003}"/>
              </a:ext>
            </a:extLst>
          </p:cNvPr>
          <p:cNvSpPr txBox="1"/>
          <p:nvPr/>
        </p:nvSpPr>
        <p:spPr>
          <a:xfrm>
            <a:off x="192505" y="1221997"/>
            <a:ext cx="11842976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Why perform Time Series analysis?</a:t>
            </a:r>
          </a:p>
          <a:p>
            <a:pPr algn="ctr"/>
            <a:endParaRPr lang="en-US" sz="4000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tx2"/>
                </a:solidFill>
              </a:rPr>
              <a:t>Performing a </a:t>
            </a:r>
            <a:r>
              <a:rPr lang="en-US" sz="2800" u="sng" dirty="0">
                <a:solidFill>
                  <a:schemeClr val="tx2"/>
                </a:solidFill>
              </a:rPr>
              <a:t>regression without taking into account time lags would fail to account for relationships through time</a:t>
            </a:r>
            <a:r>
              <a:rPr lang="en-US" sz="2800" dirty="0">
                <a:solidFill>
                  <a:schemeClr val="tx2"/>
                </a:solidFill>
              </a:rPr>
              <a:t>, thus overestimating the relationship between dependent and independent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2"/>
              </a:solidFill>
            </a:endParaRPr>
          </a:p>
          <a:p>
            <a:endParaRPr lang="en-US" sz="3200" dirty="0"/>
          </a:p>
          <a:p>
            <a:pPr algn="ctr"/>
            <a:endParaRPr lang="en-US" sz="4400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FB19526F-4C93-C944-9117-13267574876B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Understanding your Time-Series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Key Concepts and Terminology</a:t>
            </a:r>
          </a:p>
        </p:txBody>
      </p:sp>
    </p:spTree>
    <p:extLst>
      <p:ext uri="{BB962C8B-B14F-4D97-AF65-F5344CB8AC3E}">
        <p14:creationId xmlns:p14="http://schemas.microsoft.com/office/powerpoint/2010/main" val="3598658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E67B1-0297-1A4C-B7D2-7B24D34B5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961" y="99774"/>
            <a:ext cx="3254828" cy="3423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51C58B-EDCA-F545-8ED0-8F3EEAE8F1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82"/>
          <a:stretch/>
        </p:blipFill>
        <p:spPr>
          <a:xfrm>
            <a:off x="6808177" y="3415071"/>
            <a:ext cx="3254828" cy="2807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A28BA-A140-4243-AAC5-913952C14C24}"/>
              </a:ext>
            </a:extLst>
          </p:cNvPr>
          <p:cNvSpPr txBox="1"/>
          <p:nvPr/>
        </p:nvSpPr>
        <p:spPr>
          <a:xfrm>
            <a:off x="333966" y="1436742"/>
            <a:ext cx="570760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Homoscedasticity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Two subsets of your data will have similar levels of </a:t>
            </a:r>
            <a:r>
              <a:rPr lang="en-US" sz="2400" u="sng" dirty="0">
                <a:solidFill>
                  <a:schemeClr val="tx2"/>
                </a:solidFill>
              </a:rPr>
              <a:t>variance</a:t>
            </a:r>
            <a:r>
              <a:rPr lang="en-US" sz="2400" dirty="0">
                <a:solidFill>
                  <a:schemeClr val="tx2"/>
                </a:solidFill>
              </a:rPr>
              <a:t>. Error term is more or less constant across all values of the independent variable</a:t>
            </a:r>
          </a:p>
          <a:p>
            <a:pPr algn="ctr"/>
            <a:endParaRPr lang="en-US" sz="2400" dirty="0">
              <a:solidFill>
                <a:schemeClr val="tx2"/>
              </a:solidFill>
            </a:endParaRP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Heteroscedasticity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Variance of a variable is not constant; is unequal across the range of independent values</a:t>
            </a:r>
          </a:p>
          <a:p>
            <a:pPr algn="ctr"/>
            <a:endParaRPr lang="en-US" sz="4000" dirty="0">
              <a:solidFill>
                <a:schemeClr val="tx2"/>
              </a:solidFill>
            </a:endParaRPr>
          </a:p>
          <a:p>
            <a:endParaRPr lang="en-US" sz="3200" dirty="0">
              <a:solidFill>
                <a:schemeClr val="tx2"/>
              </a:solidFill>
            </a:endParaRPr>
          </a:p>
          <a:p>
            <a:endParaRPr lang="en-US" sz="3200" dirty="0"/>
          </a:p>
          <a:p>
            <a:pPr algn="ctr"/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4683F-2E05-CB4A-84CC-D06656976276}"/>
              </a:ext>
            </a:extLst>
          </p:cNvPr>
          <p:cNvSpPr txBox="1"/>
          <p:nvPr/>
        </p:nvSpPr>
        <p:spPr>
          <a:xfrm>
            <a:off x="5537480" y="6191921"/>
            <a:ext cx="570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Figure: One common way to stabilize variance is to log transform. More on this later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C0BEAB56-5132-5941-A79D-52FE66682C2E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Understanding your Time-Series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Key Concepts and Terminology</a:t>
            </a:r>
          </a:p>
        </p:txBody>
      </p:sp>
    </p:spTree>
    <p:extLst>
      <p:ext uri="{BB962C8B-B14F-4D97-AF65-F5344CB8AC3E}">
        <p14:creationId xmlns:p14="http://schemas.microsoft.com/office/powerpoint/2010/main" val="285732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BE283A-176C-C348-8C4B-A6C969D6D545}"/>
              </a:ext>
            </a:extLst>
          </p:cNvPr>
          <p:cNvSpPr txBox="1"/>
          <p:nvPr/>
        </p:nvSpPr>
        <p:spPr>
          <a:xfrm>
            <a:off x="192505" y="2122542"/>
            <a:ext cx="570760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Seasonality</a:t>
            </a:r>
          </a:p>
          <a:p>
            <a:r>
              <a:rPr lang="en-US" sz="2400" dirty="0">
                <a:solidFill>
                  <a:schemeClr val="tx2"/>
                </a:solidFill>
              </a:rPr>
              <a:t>Seasonality refers to periodic fluctuations in your data. Similar patterns should be observed when one period of the data is overlaid onto a future period of the data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Examples of seasonality include Christmas season sales, Winter sales of thick clothes, Summer sales of sunscreen</a:t>
            </a:r>
            <a:endParaRPr lang="en-US" sz="4000" dirty="0">
              <a:solidFill>
                <a:schemeClr val="tx2"/>
              </a:solidFill>
            </a:endParaRPr>
          </a:p>
          <a:p>
            <a:endParaRPr lang="en-US" sz="3200" dirty="0">
              <a:solidFill>
                <a:schemeClr val="tx2"/>
              </a:solidFill>
            </a:endParaRPr>
          </a:p>
          <a:p>
            <a:endParaRPr lang="en-US" sz="3200" dirty="0"/>
          </a:p>
          <a:p>
            <a:pPr algn="ctr"/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5C3D80-2FC9-6D40-9280-95FA46822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81" y="1975757"/>
            <a:ext cx="6293419" cy="3427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87BDAE-E46E-6E47-8615-FD3878A5719F}"/>
              </a:ext>
            </a:extLst>
          </p:cNvPr>
          <p:cNvSpPr txBox="1"/>
          <p:nvPr/>
        </p:nvSpPr>
        <p:spPr>
          <a:xfrm>
            <a:off x="6191487" y="5323418"/>
            <a:ext cx="570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Figure: Our previous trends exhibit seasonality. Can you think of any other time series with seasonality?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88B8829F-912D-824C-99E8-B701BD7FED31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Understanding your Time-Series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Key Concepts and Terminology</a:t>
            </a:r>
          </a:p>
        </p:txBody>
      </p:sp>
    </p:spTree>
    <p:extLst>
      <p:ext uri="{BB962C8B-B14F-4D97-AF65-F5344CB8AC3E}">
        <p14:creationId xmlns:p14="http://schemas.microsoft.com/office/powerpoint/2010/main" val="2668647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BE283A-176C-C348-8C4B-A6C969D6D545}"/>
              </a:ext>
            </a:extLst>
          </p:cNvPr>
          <p:cNvSpPr txBox="1"/>
          <p:nvPr/>
        </p:nvSpPr>
        <p:spPr>
          <a:xfrm>
            <a:off x="584391" y="879230"/>
            <a:ext cx="5707606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Trends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There are two forms of trends that may be present in your data. Time series data tends to have a positive trend, but this is not always the case.</a:t>
            </a:r>
          </a:p>
          <a:p>
            <a:pPr algn="ctr"/>
            <a:endParaRPr lang="en-US" sz="24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Positive Trend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This tends to be more common in time-series analysis but it depends on the data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Global Temperate dataset (‘</a:t>
            </a:r>
            <a:r>
              <a:rPr lang="en-US" sz="2000" dirty="0" err="1">
                <a:solidFill>
                  <a:schemeClr val="tx2"/>
                </a:solidFill>
              </a:rPr>
              <a:t>astsa</a:t>
            </a:r>
            <a:r>
              <a:rPr lang="en-US" sz="2000" dirty="0">
                <a:solidFill>
                  <a:schemeClr val="tx2"/>
                </a:solidFill>
              </a:rPr>
              <a:t>’ package in R)</a:t>
            </a:r>
          </a:p>
          <a:p>
            <a:pPr lvl="1"/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Downward Trend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Cardiovascular mortality dataset (‘</a:t>
            </a:r>
            <a:r>
              <a:rPr lang="en-US" sz="2000" dirty="0" err="1">
                <a:solidFill>
                  <a:schemeClr val="tx2"/>
                </a:solidFill>
              </a:rPr>
              <a:t>astsa</a:t>
            </a:r>
            <a:r>
              <a:rPr lang="en-US" sz="2000" dirty="0">
                <a:solidFill>
                  <a:schemeClr val="tx2"/>
                </a:solidFill>
              </a:rPr>
              <a:t>’ package in R)</a:t>
            </a:r>
            <a:endParaRPr lang="en-US" sz="2400" dirty="0">
              <a:solidFill>
                <a:schemeClr val="tx2"/>
              </a:solidFill>
            </a:endParaRPr>
          </a:p>
          <a:p>
            <a:pPr algn="ctr"/>
            <a:endParaRPr lang="en-US" sz="2400" dirty="0">
              <a:solidFill>
                <a:schemeClr val="tx2"/>
              </a:solidFill>
            </a:endParaRPr>
          </a:p>
          <a:p>
            <a:pPr algn="ctr"/>
            <a:endParaRPr lang="en-US" sz="4000" dirty="0">
              <a:solidFill>
                <a:schemeClr val="tx2"/>
              </a:solidFill>
            </a:endParaRPr>
          </a:p>
          <a:p>
            <a:endParaRPr lang="en-US" sz="3200" dirty="0">
              <a:solidFill>
                <a:schemeClr val="tx2"/>
              </a:solidFill>
            </a:endParaRPr>
          </a:p>
          <a:p>
            <a:endParaRPr lang="en-US" sz="3200" dirty="0"/>
          </a:p>
          <a:p>
            <a:pPr algn="ctr"/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9B558-332E-A349-AE88-4E49A365A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253" y="407550"/>
            <a:ext cx="2973489" cy="3127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68E902-A5A0-2E46-B2C3-53E3B723C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252" y="3385893"/>
            <a:ext cx="2973489" cy="3127291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789AAF20-0886-2D45-ACAA-833321A9BD8B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Understanding your Time-Series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Key Concepts and Terminology</a:t>
            </a:r>
          </a:p>
        </p:txBody>
      </p:sp>
    </p:spTree>
    <p:extLst>
      <p:ext uri="{BB962C8B-B14F-4D97-AF65-F5344CB8AC3E}">
        <p14:creationId xmlns:p14="http://schemas.microsoft.com/office/powerpoint/2010/main" val="2291613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BE283A-176C-C348-8C4B-A6C969D6D545}"/>
              </a:ext>
            </a:extLst>
          </p:cNvPr>
          <p:cNvSpPr txBox="1"/>
          <p:nvPr/>
        </p:nvSpPr>
        <p:spPr>
          <a:xfrm>
            <a:off x="584391" y="1184030"/>
            <a:ext cx="5707606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Detrending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You can detrend your data in many different ways. We will cover two of them in today’s lesson</a:t>
            </a:r>
          </a:p>
          <a:p>
            <a:pPr algn="ctr"/>
            <a:endParaRPr lang="en-US" sz="24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Fit a linear regression and use the residuals from the line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Perform a regression on the time series data and take the residuals to the fitted line</a:t>
            </a:r>
          </a:p>
          <a:p>
            <a:pPr lvl="1"/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Differencing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This is when you subtract the dependent variable from itself from a time lag away. This is the (I) in AR</a:t>
            </a:r>
            <a:r>
              <a:rPr lang="en-US" sz="2000" u="sng" dirty="0">
                <a:solidFill>
                  <a:schemeClr val="tx2"/>
                </a:solidFill>
              </a:rPr>
              <a:t>I</a:t>
            </a:r>
            <a:r>
              <a:rPr lang="en-US" sz="2000" dirty="0">
                <a:solidFill>
                  <a:schemeClr val="tx2"/>
                </a:solidFill>
              </a:rPr>
              <a:t>MA</a:t>
            </a:r>
            <a:endParaRPr lang="en-US" sz="2000" u="sng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algn="ctr"/>
            <a:endParaRPr lang="en-US" sz="2000" dirty="0">
              <a:solidFill>
                <a:schemeClr val="tx2"/>
              </a:solidFill>
            </a:endParaRPr>
          </a:p>
          <a:p>
            <a:pPr algn="ctr"/>
            <a:endParaRPr lang="en-US" sz="3600" dirty="0">
              <a:solidFill>
                <a:schemeClr val="tx2"/>
              </a:solidFill>
            </a:endParaRPr>
          </a:p>
          <a:p>
            <a:endParaRPr lang="en-US" sz="2800" dirty="0">
              <a:solidFill>
                <a:schemeClr val="tx2"/>
              </a:solidFill>
            </a:endParaRPr>
          </a:p>
          <a:p>
            <a:endParaRPr lang="en-US" sz="2800" dirty="0"/>
          </a:p>
          <a:p>
            <a:pPr algn="ctr"/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D40565-166B-1440-81DA-8716B02E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771" y="1657809"/>
            <a:ext cx="5150607" cy="2267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0A159-428F-474C-BE06-86C185BF0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79" y="3951643"/>
            <a:ext cx="3140190" cy="2620851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6E511ED6-7170-0A44-A0EC-26B974F43642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Understanding your Time-Series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Key Concepts and Terminology</a:t>
            </a:r>
          </a:p>
        </p:txBody>
      </p:sp>
    </p:spTree>
    <p:extLst>
      <p:ext uri="{BB962C8B-B14F-4D97-AF65-F5344CB8AC3E}">
        <p14:creationId xmlns:p14="http://schemas.microsoft.com/office/powerpoint/2010/main" val="3574547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Understanding your Time-Series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Key Concepts and terminology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E283A-176C-C348-8C4B-A6C969D6D545}"/>
              </a:ext>
            </a:extLst>
          </p:cNvPr>
          <p:cNvSpPr txBox="1"/>
          <p:nvPr/>
        </p:nvSpPr>
        <p:spPr>
          <a:xfrm>
            <a:off x="192505" y="1166977"/>
            <a:ext cx="6357322" cy="760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White Noise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White noise is defined by having zero mean, constant variance and zero correlation (uncorrelated)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If your time series is pure white noise, it is random and you cannot reasonably create a model to make predictions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Forecast errors should ideally be white noise, as that means that all signal information in the time series has been harnessed by the model for prediction.</a:t>
            </a:r>
          </a:p>
          <a:p>
            <a:pPr algn="ctr"/>
            <a:endParaRPr lang="en-US" sz="4000" dirty="0">
              <a:solidFill>
                <a:schemeClr val="tx2"/>
              </a:solidFill>
            </a:endParaRPr>
          </a:p>
          <a:p>
            <a:endParaRPr lang="en-US" sz="3200" dirty="0">
              <a:solidFill>
                <a:schemeClr val="tx2"/>
              </a:solidFill>
            </a:endParaRPr>
          </a:p>
          <a:p>
            <a:endParaRPr lang="en-US" sz="3200" dirty="0"/>
          </a:p>
          <a:p>
            <a:pPr algn="ctr"/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C0001C-5368-034B-9C7A-341562667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049" y="1463191"/>
            <a:ext cx="4324350" cy="454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1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Introduction to Google Trends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What is Google?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294A1-62D3-E841-ACCF-FEC13BD3D718}"/>
              </a:ext>
            </a:extLst>
          </p:cNvPr>
          <p:cNvSpPr txBox="1"/>
          <p:nvPr/>
        </p:nvSpPr>
        <p:spPr>
          <a:xfrm>
            <a:off x="972458" y="3280228"/>
            <a:ext cx="101309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What is Google?</a:t>
            </a:r>
          </a:p>
        </p:txBody>
      </p:sp>
    </p:spTree>
    <p:extLst>
      <p:ext uri="{BB962C8B-B14F-4D97-AF65-F5344CB8AC3E}">
        <p14:creationId xmlns:p14="http://schemas.microsoft.com/office/powerpoint/2010/main" val="1443382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Understanding your Time-Series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Key Concepts and terminology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E283A-176C-C348-8C4B-A6C969D6D545}"/>
              </a:ext>
            </a:extLst>
          </p:cNvPr>
          <p:cNvSpPr txBox="1"/>
          <p:nvPr/>
        </p:nvSpPr>
        <p:spPr>
          <a:xfrm>
            <a:off x="192505" y="895178"/>
            <a:ext cx="5707606" cy="695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Stationarity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For a process to be </a:t>
            </a:r>
            <a:r>
              <a:rPr lang="en-US" sz="2000" u="sng" dirty="0">
                <a:solidFill>
                  <a:schemeClr val="tx2"/>
                </a:solidFill>
              </a:rPr>
              <a:t>strictly stationary</a:t>
            </a:r>
            <a:r>
              <a:rPr lang="en-US" sz="2000" dirty="0">
                <a:solidFill>
                  <a:schemeClr val="tx2"/>
                </a:solidFill>
              </a:rPr>
              <a:t> it must have all the following characteristics:</a:t>
            </a:r>
          </a:p>
          <a:p>
            <a:pPr algn="ctr"/>
            <a:endParaRPr lang="en-US" sz="2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Mean of the series does not vary with time (constant)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Variance of the series does not vary with time (constant) a.k.a homoscedasticity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Covariance of the i</a:t>
            </a:r>
            <a:r>
              <a:rPr lang="en-US" sz="2000" baseline="30000" dirty="0">
                <a:solidFill>
                  <a:schemeClr val="tx2"/>
                </a:solidFill>
              </a:rPr>
              <a:t>th</a:t>
            </a:r>
            <a:r>
              <a:rPr lang="en-US" sz="2000" dirty="0">
                <a:solidFill>
                  <a:schemeClr val="tx2"/>
                </a:solidFill>
              </a:rPr>
              <a:t> and i</a:t>
            </a:r>
            <a:r>
              <a:rPr lang="en-US" sz="2000" baseline="30000" dirty="0">
                <a:solidFill>
                  <a:schemeClr val="tx2"/>
                </a:solidFill>
              </a:rPr>
              <a:t>th </a:t>
            </a:r>
            <a:r>
              <a:rPr lang="en-US" sz="2000" dirty="0">
                <a:solidFill>
                  <a:schemeClr val="tx2"/>
                </a:solidFill>
              </a:rPr>
              <a:t>+ m term does not vary with time (constant)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There should not be a trend present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</a:rPr>
              <a:t>*Weak stationarity only requires these</a:t>
            </a:r>
            <a:endParaRPr lang="en-US" sz="2800" dirty="0">
              <a:solidFill>
                <a:srgbClr val="002060"/>
              </a:solidFill>
            </a:endParaRPr>
          </a:p>
          <a:p>
            <a:endParaRPr lang="en-US" sz="3200" dirty="0"/>
          </a:p>
          <a:p>
            <a:pPr algn="ctr"/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A12B77-8548-4142-BEFF-266A05DD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166977"/>
            <a:ext cx="4324350" cy="4548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87EB76-9941-F34C-AB7C-C91D69C33694}"/>
              </a:ext>
            </a:extLst>
          </p:cNvPr>
          <p:cNvSpPr txBox="1"/>
          <p:nvPr/>
        </p:nvSpPr>
        <p:spPr>
          <a:xfrm>
            <a:off x="6243421" y="5530334"/>
            <a:ext cx="570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Figure: White Noise exhibits stationarity as it has zero mean, a constant variance and there is no trend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2ED9E-4EDF-2840-843F-95C61B6332E2}"/>
              </a:ext>
            </a:extLst>
          </p:cNvPr>
          <p:cNvSpPr txBox="1"/>
          <p:nvPr/>
        </p:nvSpPr>
        <p:spPr>
          <a:xfrm>
            <a:off x="4796843" y="707720"/>
            <a:ext cx="570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You can test for stationarity with the Dickey Fuller test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BEB507-6183-9C49-9898-0279467E09D2}"/>
              </a:ext>
            </a:extLst>
          </p:cNvPr>
          <p:cNvCxnSpPr/>
          <p:nvPr/>
        </p:nvCxnSpPr>
        <p:spPr>
          <a:xfrm flipH="1">
            <a:off x="4456090" y="892386"/>
            <a:ext cx="605307" cy="274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337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A244-EFB2-AC44-A448-A51E61D55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0779" y="2824250"/>
            <a:ext cx="10363200" cy="830997"/>
          </a:xfrm>
        </p:spPr>
        <p:txBody>
          <a:bodyPr/>
          <a:lstStyle/>
          <a:p>
            <a:pPr algn="ctr"/>
            <a:r>
              <a:rPr lang="en-US" sz="5400" dirty="0"/>
              <a:t>Time Series Analysis with 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8F1D99E-68DC-B84B-8487-77926C35F99A}"/>
              </a:ext>
            </a:extLst>
          </p:cNvPr>
          <p:cNvSpPr txBox="1">
            <a:spLocks/>
          </p:cNvSpPr>
          <p:nvPr/>
        </p:nvSpPr>
        <p:spPr>
          <a:xfrm>
            <a:off x="1030779" y="3655247"/>
            <a:ext cx="10363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en-US" sz="3200" kern="0" dirty="0"/>
              <a:t>Code-along session</a:t>
            </a:r>
          </a:p>
        </p:txBody>
      </p:sp>
    </p:spTree>
    <p:extLst>
      <p:ext uri="{BB962C8B-B14F-4D97-AF65-F5344CB8AC3E}">
        <p14:creationId xmlns:p14="http://schemas.microsoft.com/office/powerpoint/2010/main" val="2789636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Time Series Analysis with R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Code-along session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294A1-62D3-E841-ACCF-FEC13BD3D718}"/>
              </a:ext>
            </a:extLst>
          </p:cNvPr>
          <p:cNvSpPr txBox="1"/>
          <p:nvPr/>
        </p:nvSpPr>
        <p:spPr>
          <a:xfrm>
            <a:off x="939801" y="1745343"/>
            <a:ext cx="101309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tx2"/>
                </a:solidFill>
              </a:rPr>
              <a:t>Agenda</a:t>
            </a:r>
          </a:p>
          <a:p>
            <a:endParaRPr lang="en-US" sz="3600" b="1" u="sng" dirty="0">
              <a:solidFill>
                <a:schemeClr val="tx2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2"/>
                </a:solidFill>
              </a:rPr>
              <a:t>Getting Familiar with R Studio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2"/>
                </a:solidFill>
              </a:rPr>
              <a:t>Downloading your Data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2"/>
                </a:solidFill>
              </a:rPr>
              <a:t>Loading your data into R Studio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2"/>
                </a:solidFill>
              </a:rPr>
              <a:t>Performing Exploratory Data Analysis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>
              <a:solidFill>
                <a:schemeClr val="tx2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07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A244-EFB2-AC44-A448-A51E61D55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0779" y="2824250"/>
            <a:ext cx="10363200" cy="830997"/>
          </a:xfrm>
        </p:spPr>
        <p:txBody>
          <a:bodyPr/>
          <a:lstStyle/>
          <a:p>
            <a:pPr algn="ctr"/>
            <a:r>
              <a:rPr lang="en-US" sz="5400" dirty="0"/>
              <a:t>Getting Familiar with R Studio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8F1D99E-68DC-B84B-8487-77926C35F99A}"/>
              </a:ext>
            </a:extLst>
          </p:cNvPr>
          <p:cNvSpPr txBox="1">
            <a:spLocks/>
          </p:cNvSpPr>
          <p:nvPr/>
        </p:nvSpPr>
        <p:spPr>
          <a:xfrm>
            <a:off x="1030779" y="3655247"/>
            <a:ext cx="10363200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en-US" sz="3200" kern="0" dirty="0"/>
              <a:t>Hop on over to your R Studio. Lets tour the IDE together and see what it can do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995C68F-4789-4A45-B9F2-35202E9EDF32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Time Series Analysis with R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Code-along session</a:t>
            </a:r>
          </a:p>
        </p:txBody>
      </p:sp>
    </p:spTree>
    <p:extLst>
      <p:ext uri="{BB962C8B-B14F-4D97-AF65-F5344CB8AC3E}">
        <p14:creationId xmlns:p14="http://schemas.microsoft.com/office/powerpoint/2010/main" val="1469752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Time Series Analysis with R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Code-along session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294A1-62D3-E841-ACCF-FEC13BD3D718}"/>
              </a:ext>
            </a:extLst>
          </p:cNvPr>
          <p:cNvSpPr txBox="1"/>
          <p:nvPr/>
        </p:nvSpPr>
        <p:spPr>
          <a:xfrm>
            <a:off x="939801" y="1369786"/>
            <a:ext cx="101309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tx2"/>
                </a:solidFill>
              </a:rPr>
              <a:t>Key Takeaways</a:t>
            </a:r>
          </a:p>
          <a:p>
            <a:endParaRPr lang="en-US" sz="3600" b="1" u="sng" dirty="0">
              <a:solidFill>
                <a:schemeClr val="tx2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2"/>
                </a:solidFill>
              </a:rPr>
              <a:t>R Studio is a powerful Integrated Development Environment (IDE) for 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2"/>
                </a:solidFill>
              </a:rPr>
              <a:t>For the purposes of statistical analysis such as today’s time series analysis, R is slightly more intuitive and quicker than Python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>
              <a:solidFill>
                <a:schemeClr val="tx2"/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18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A244-EFB2-AC44-A448-A51E61D55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0779" y="2824250"/>
            <a:ext cx="10363200" cy="830997"/>
          </a:xfrm>
        </p:spPr>
        <p:txBody>
          <a:bodyPr/>
          <a:lstStyle/>
          <a:p>
            <a:pPr algn="ctr"/>
            <a:r>
              <a:rPr lang="en-US" sz="5400" dirty="0"/>
              <a:t>Exploratory Data Analysis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DE4FAA9-E5C6-4C42-9ED8-73FCAD0EE2AA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Time Series Analysis with R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Code-along session</a:t>
            </a:r>
          </a:p>
        </p:txBody>
      </p:sp>
    </p:spTree>
    <p:extLst>
      <p:ext uri="{BB962C8B-B14F-4D97-AF65-F5344CB8AC3E}">
        <p14:creationId xmlns:p14="http://schemas.microsoft.com/office/powerpoint/2010/main" val="3682023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2A28BA-A140-4243-AAC5-913952C14C24}"/>
              </a:ext>
            </a:extLst>
          </p:cNvPr>
          <p:cNvSpPr txBox="1"/>
          <p:nvPr/>
        </p:nvSpPr>
        <p:spPr>
          <a:xfrm>
            <a:off x="1117737" y="1436742"/>
            <a:ext cx="101309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tx2"/>
                </a:solidFill>
              </a:rPr>
              <a:t>Key Questions</a:t>
            </a:r>
          </a:p>
          <a:p>
            <a:endParaRPr lang="en-US" sz="4400" u="sng" dirty="0">
              <a:solidFill>
                <a:schemeClr val="tx2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4400" dirty="0">
                <a:solidFill>
                  <a:schemeClr val="tx2"/>
                </a:solidFill>
              </a:rPr>
              <a:t>What is the granularity of your data?</a:t>
            </a:r>
          </a:p>
          <a:p>
            <a:pPr marL="457200" indent="-457200">
              <a:buFontTx/>
              <a:buChar char="-"/>
            </a:pPr>
            <a:r>
              <a:rPr lang="en-US" sz="4400" dirty="0">
                <a:solidFill>
                  <a:schemeClr val="tx2"/>
                </a:solidFill>
              </a:rPr>
              <a:t>Is there seasonality in your data?</a:t>
            </a:r>
          </a:p>
          <a:p>
            <a:pPr marL="457200" indent="-457200">
              <a:buFontTx/>
              <a:buChar char="-"/>
            </a:pPr>
            <a:r>
              <a:rPr lang="en-US" sz="4400" dirty="0">
                <a:solidFill>
                  <a:schemeClr val="tx2"/>
                </a:solidFill>
              </a:rPr>
              <a:t>How many observations do you have in your data?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BCCD0F9-E480-AE42-A3C7-A880D81F9D14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Time Series Analysis with R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Code-along session</a:t>
            </a:r>
          </a:p>
        </p:txBody>
      </p:sp>
    </p:spTree>
    <p:extLst>
      <p:ext uri="{BB962C8B-B14F-4D97-AF65-F5344CB8AC3E}">
        <p14:creationId xmlns:p14="http://schemas.microsoft.com/office/powerpoint/2010/main" val="2340221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A244-EFB2-AC44-A448-A51E61D55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407" y="2761990"/>
            <a:ext cx="10363200" cy="830997"/>
          </a:xfrm>
        </p:spPr>
        <p:txBody>
          <a:bodyPr/>
          <a:lstStyle/>
          <a:p>
            <a:pPr algn="ctr"/>
            <a:r>
              <a:rPr lang="en-US" sz="5400" dirty="0"/>
              <a:t>Time Series Forecasting</a:t>
            </a:r>
          </a:p>
        </p:txBody>
      </p:sp>
    </p:spTree>
    <p:extLst>
      <p:ext uri="{BB962C8B-B14F-4D97-AF65-F5344CB8AC3E}">
        <p14:creationId xmlns:p14="http://schemas.microsoft.com/office/powerpoint/2010/main" val="2629791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A244-EFB2-AC44-A448-A51E61D55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2698" y="288755"/>
            <a:ext cx="10363200" cy="830997"/>
          </a:xfrm>
        </p:spPr>
        <p:txBody>
          <a:bodyPr/>
          <a:lstStyle/>
          <a:p>
            <a:pPr algn="ctr"/>
            <a:r>
              <a:rPr lang="en-US" sz="5400" dirty="0"/>
              <a:t>Time Series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55A8C-84E5-F94E-B0EB-A732849C302D}"/>
              </a:ext>
            </a:extLst>
          </p:cNvPr>
          <p:cNvSpPr txBox="1"/>
          <p:nvPr/>
        </p:nvSpPr>
        <p:spPr>
          <a:xfrm>
            <a:off x="4744984" y="1497875"/>
            <a:ext cx="31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Downloading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AC0FE-B257-1842-89D5-8DADAB0053B0}"/>
              </a:ext>
            </a:extLst>
          </p:cNvPr>
          <p:cNvSpPr txBox="1"/>
          <p:nvPr/>
        </p:nvSpPr>
        <p:spPr>
          <a:xfrm>
            <a:off x="4744984" y="2060664"/>
            <a:ext cx="31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Visualising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C8CEA-71E5-6C4A-B23F-8ABA4178FA15}"/>
              </a:ext>
            </a:extLst>
          </p:cNvPr>
          <p:cNvSpPr txBox="1"/>
          <p:nvPr/>
        </p:nvSpPr>
        <p:spPr>
          <a:xfrm>
            <a:off x="4744984" y="2643043"/>
            <a:ext cx="31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Forecasting with our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EFA4D-9EB3-1941-BFB0-87C5E19CA39F}"/>
              </a:ext>
            </a:extLst>
          </p:cNvPr>
          <p:cNvSpPr txBox="1"/>
          <p:nvPr/>
        </p:nvSpPr>
        <p:spPr>
          <a:xfrm>
            <a:off x="1631670" y="3500837"/>
            <a:ext cx="31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Exponential Smoothing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456C24-B7B3-164C-893C-1AE2F8CDC70A}"/>
              </a:ext>
            </a:extLst>
          </p:cNvPr>
          <p:cNvSpPr txBox="1"/>
          <p:nvPr/>
        </p:nvSpPr>
        <p:spPr>
          <a:xfrm>
            <a:off x="7853944" y="3500837"/>
            <a:ext cx="31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ARIMA modelling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ABF9-BA31-694F-B0C1-97879D3C581A}"/>
              </a:ext>
            </a:extLst>
          </p:cNvPr>
          <p:cNvSpPr txBox="1"/>
          <p:nvPr/>
        </p:nvSpPr>
        <p:spPr>
          <a:xfrm>
            <a:off x="1631670" y="4409392"/>
            <a:ext cx="317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Holt-Winters Triple Smoothing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(accounts for seasonality &amp; trend)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8252C-A9A2-004F-967B-72B26EADFC78}"/>
              </a:ext>
            </a:extLst>
          </p:cNvPr>
          <p:cNvSpPr txBox="1"/>
          <p:nvPr/>
        </p:nvSpPr>
        <p:spPr>
          <a:xfrm>
            <a:off x="7853944" y="4318136"/>
            <a:ext cx="31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Stationarise our time series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C9472-07C8-5343-9B09-330BACB00473}"/>
              </a:ext>
            </a:extLst>
          </p:cNvPr>
          <p:cNvSpPr txBox="1"/>
          <p:nvPr/>
        </p:nvSpPr>
        <p:spPr>
          <a:xfrm>
            <a:off x="7923612" y="5091302"/>
            <a:ext cx="31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Fit the ARIMA(</a:t>
            </a:r>
            <a:r>
              <a:rPr lang="en-US" dirty="0" err="1">
                <a:solidFill>
                  <a:srgbClr val="002060"/>
                </a:solidFill>
              </a:rPr>
              <a:t>p,d,q</a:t>
            </a:r>
            <a:r>
              <a:rPr lang="en-US" dirty="0">
                <a:solidFill>
                  <a:srgbClr val="002060"/>
                </a:solidFill>
              </a:rPr>
              <a:t>)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96058-B577-2840-B3B8-7A123AF23374}"/>
              </a:ext>
            </a:extLst>
          </p:cNvPr>
          <p:cNvSpPr txBox="1"/>
          <p:nvPr/>
        </p:nvSpPr>
        <p:spPr>
          <a:xfrm>
            <a:off x="7923612" y="5881922"/>
            <a:ext cx="31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Make predictions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A0FCA3-A1D5-E241-8841-A3659B237BFF}"/>
              </a:ext>
            </a:extLst>
          </p:cNvPr>
          <p:cNvSpPr txBox="1"/>
          <p:nvPr/>
        </p:nvSpPr>
        <p:spPr>
          <a:xfrm>
            <a:off x="1631670" y="5807899"/>
            <a:ext cx="31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Make predictions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9528B4F-C35D-E94E-9906-98EEBA04235A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4533410" y="1699949"/>
            <a:ext cx="488462" cy="31133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4C268751-E17B-DC42-B2AE-618E78455DF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7644547" y="1702126"/>
            <a:ext cx="488462" cy="31089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3E341C-A30B-B948-9BD8-7CB9459AE8DE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6334298" y="1867207"/>
            <a:ext cx="0" cy="193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ABCA15-23A0-3A45-B841-681C8554F4D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324402" y="2429996"/>
            <a:ext cx="9896" cy="21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86E3EE-1EBC-794B-9B4C-B34E7626169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220984" y="3870169"/>
            <a:ext cx="0" cy="53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C860A5-6906-F147-A7BC-AACC8423B739}"/>
              </a:ext>
            </a:extLst>
          </p:cNvPr>
          <p:cNvCxnSpPr>
            <a:cxnSpLocks/>
          </p:cNvCxnSpPr>
          <p:nvPr/>
        </p:nvCxnSpPr>
        <p:spPr>
          <a:xfrm>
            <a:off x="3220984" y="5342699"/>
            <a:ext cx="0" cy="53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030A40-3FB4-604F-B90C-8BB45C8F4EF1}"/>
              </a:ext>
            </a:extLst>
          </p:cNvPr>
          <p:cNvCxnSpPr>
            <a:cxnSpLocks/>
          </p:cNvCxnSpPr>
          <p:nvPr/>
        </p:nvCxnSpPr>
        <p:spPr>
          <a:xfrm>
            <a:off x="9443258" y="3870168"/>
            <a:ext cx="0" cy="53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1550DC-D85F-EE4A-BF32-888EA8764220}"/>
              </a:ext>
            </a:extLst>
          </p:cNvPr>
          <p:cNvCxnSpPr>
            <a:cxnSpLocks/>
          </p:cNvCxnSpPr>
          <p:nvPr/>
        </p:nvCxnSpPr>
        <p:spPr>
          <a:xfrm>
            <a:off x="9443258" y="4635135"/>
            <a:ext cx="0" cy="53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D65341-A29F-714D-98AD-5ED1B0D2D671}"/>
              </a:ext>
            </a:extLst>
          </p:cNvPr>
          <p:cNvCxnSpPr>
            <a:cxnSpLocks/>
          </p:cNvCxnSpPr>
          <p:nvPr/>
        </p:nvCxnSpPr>
        <p:spPr>
          <a:xfrm>
            <a:off x="9443258" y="5453342"/>
            <a:ext cx="0" cy="53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9D554486-D39C-AD47-B9CA-4DF41175C698}"/>
              </a:ext>
            </a:extLst>
          </p:cNvPr>
          <p:cNvCxnSpPr>
            <a:stCxn id="3" idx="1"/>
            <a:endCxn id="12" idx="1"/>
          </p:cNvCxnSpPr>
          <p:nvPr/>
        </p:nvCxnSpPr>
        <p:spPr>
          <a:xfrm rot="10800000" flipV="1">
            <a:off x="1631670" y="1682541"/>
            <a:ext cx="3113314" cy="4310024"/>
          </a:xfrm>
          <a:prstGeom prst="curvedConnector3">
            <a:avLst>
              <a:gd name="adj1" fmla="val 10734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364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A244-EFB2-AC44-A448-A51E61D55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0779" y="1994547"/>
            <a:ext cx="10363200" cy="1661993"/>
          </a:xfrm>
        </p:spPr>
        <p:txBody>
          <a:bodyPr/>
          <a:lstStyle/>
          <a:p>
            <a:pPr algn="ctr"/>
            <a:r>
              <a:rPr lang="en-US" sz="5400" dirty="0"/>
              <a:t>Forecasting with Exponential Smoothing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8F1D99E-68DC-B84B-8487-77926C35F99A}"/>
              </a:ext>
            </a:extLst>
          </p:cNvPr>
          <p:cNvSpPr txBox="1">
            <a:spLocks/>
          </p:cNvSpPr>
          <p:nvPr/>
        </p:nvSpPr>
        <p:spPr>
          <a:xfrm>
            <a:off x="1030779" y="3901468"/>
            <a:ext cx="10363200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en-US" sz="3200" kern="0" dirty="0"/>
              <a:t>Exponential Smoothing &amp; Holt-Winters Triple Exponential Smoothing</a:t>
            </a:r>
          </a:p>
        </p:txBody>
      </p:sp>
    </p:spTree>
    <p:extLst>
      <p:ext uri="{BB962C8B-B14F-4D97-AF65-F5344CB8AC3E}">
        <p14:creationId xmlns:p14="http://schemas.microsoft.com/office/powerpoint/2010/main" val="2286426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Introduction to Google Trends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What is Google?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A1D11-50EC-7C49-8DC0-D82A2587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2" y="1097436"/>
            <a:ext cx="8853714" cy="47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09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Time Series Forecasting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Exponential Smoothing &amp; Holt-Winters Triple Smoothing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E283A-176C-C348-8C4B-A6C969D6D545}"/>
              </a:ext>
            </a:extLst>
          </p:cNvPr>
          <p:cNvSpPr txBox="1"/>
          <p:nvPr/>
        </p:nvSpPr>
        <p:spPr>
          <a:xfrm>
            <a:off x="298027" y="590636"/>
            <a:ext cx="5027641" cy="8853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Exponential Smoothing</a:t>
            </a: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(Weighted moving average) </a:t>
            </a:r>
            <a:endParaRPr lang="en-US" dirty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Exponential Smoothing is done to make short-term forecasts for time series data. It uses a weighted moving average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u="sng" dirty="0">
                <a:solidFill>
                  <a:schemeClr val="tx2"/>
                </a:solidFill>
              </a:rPr>
              <a:t>Formula: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Forecast</a:t>
            </a:r>
            <a:r>
              <a:rPr lang="en-US" sz="2000" baseline="-25000" dirty="0">
                <a:solidFill>
                  <a:schemeClr val="tx2"/>
                </a:solidFill>
              </a:rPr>
              <a:t>t+1 </a:t>
            </a:r>
            <a:r>
              <a:rPr lang="en-US" sz="2000" dirty="0">
                <a:solidFill>
                  <a:schemeClr val="tx2"/>
                </a:solidFill>
              </a:rPr>
              <a:t>= ⍺Actual</a:t>
            </a:r>
            <a:r>
              <a:rPr lang="en-US" sz="2000" baseline="-25000" dirty="0">
                <a:solidFill>
                  <a:schemeClr val="tx2"/>
                </a:solidFill>
              </a:rPr>
              <a:t>t </a:t>
            </a:r>
            <a:r>
              <a:rPr lang="en-US" sz="2000" dirty="0">
                <a:solidFill>
                  <a:schemeClr val="tx2"/>
                </a:solidFill>
              </a:rPr>
              <a:t>+ (1 - ⍺) Forecast</a:t>
            </a:r>
            <a:r>
              <a:rPr lang="en-US" sz="2000" baseline="-25000" dirty="0">
                <a:solidFill>
                  <a:schemeClr val="tx2"/>
                </a:solidFill>
              </a:rPr>
              <a:t>t </a:t>
            </a:r>
          </a:p>
          <a:p>
            <a:endParaRPr lang="en-US" sz="2000" baseline="-25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⍺ is known as a smoothing constant, it takes a value between 0 and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It dictates how much ‘weight’ we give the most recent observed value versus the last expected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More weight to the left as you approach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Finding the best ⍺ is done by trial and error (a process known as ’fitting’)</a:t>
            </a:r>
          </a:p>
          <a:p>
            <a:pPr algn="ctr"/>
            <a:endParaRPr lang="en-US" sz="2400" dirty="0">
              <a:solidFill>
                <a:schemeClr val="tx2"/>
              </a:solidFill>
            </a:endParaRPr>
          </a:p>
          <a:p>
            <a:pPr algn="ctr"/>
            <a:endParaRPr lang="en-US" sz="4000" dirty="0">
              <a:solidFill>
                <a:schemeClr val="tx2"/>
              </a:solidFill>
            </a:endParaRPr>
          </a:p>
          <a:p>
            <a:endParaRPr lang="en-US" sz="3200" dirty="0">
              <a:solidFill>
                <a:schemeClr val="tx2"/>
              </a:solidFill>
            </a:endParaRPr>
          </a:p>
          <a:p>
            <a:endParaRPr lang="en-US" sz="3200" dirty="0"/>
          </a:p>
          <a:p>
            <a:pPr algn="ctr"/>
            <a:endParaRPr lang="en-US" sz="44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0847D17-6278-3343-B9B6-4D3615E7D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668" y="1601988"/>
            <a:ext cx="6559470" cy="3761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D13CEC-1BC6-F547-B97A-BE0D7F5BC003}"/>
              </a:ext>
            </a:extLst>
          </p:cNvPr>
          <p:cNvSpPr txBox="1"/>
          <p:nvPr/>
        </p:nvSpPr>
        <p:spPr>
          <a:xfrm>
            <a:off x="5930209" y="5513979"/>
            <a:ext cx="570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Figure: Click on the image to view the source video</a:t>
            </a:r>
          </a:p>
        </p:txBody>
      </p:sp>
    </p:spTree>
    <p:extLst>
      <p:ext uri="{BB962C8B-B14F-4D97-AF65-F5344CB8AC3E}">
        <p14:creationId xmlns:p14="http://schemas.microsoft.com/office/powerpoint/2010/main" val="3977969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A244-EFB2-AC44-A448-A51E61D55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426" y="1085590"/>
            <a:ext cx="10363200" cy="4985980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tx2"/>
                </a:solidFill>
              </a:rPr>
              <a:t>What happens when we have seasonality and trends present in our data? </a:t>
            </a:r>
            <a:br>
              <a:rPr lang="en-US" sz="5400" dirty="0">
                <a:solidFill>
                  <a:schemeClr val="tx2"/>
                </a:solidFill>
              </a:rPr>
            </a:br>
            <a:br>
              <a:rPr lang="en-US" sz="5400" dirty="0">
                <a:solidFill>
                  <a:schemeClr val="tx2"/>
                </a:solidFill>
              </a:rPr>
            </a:br>
            <a:r>
              <a:rPr lang="en-US" sz="5400" dirty="0">
                <a:solidFill>
                  <a:schemeClr val="tx2"/>
                </a:solidFill>
              </a:rPr>
              <a:t>Will exponential smoothing capture that in a forecast?</a:t>
            </a:r>
          </a:p>
        </p:txBody>
      </p:sp>
    </p:spTree>
    <p:extLst>
      <p:ext uri="{BB962C8B-B14F-4D97-AF65-F5344CB8AC3E}">
        <p14:creationId xmlns:p14="http://schemas.microsoft.com/office/powerpoint/2010/main" val="3800015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Time Series Forecasting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Exponential Smoothing &amp; Holt-Winters Triple Smoothing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E283A-176C-C348-8C4B-A6C969D6D545}"/>
              </a:ext>
            </a:extLst>
          </p:cNvPr>
          <p:cNvSpPr txBox="1"/>
          <p:nvPr/>
        </p:nvSpPr>
        <p:spPr>
          <a:xfrm>
            <a:off x="298027" y="715327"/>
            <a:ext cx="4346837" cy="9264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Holt-Winters Triple Smoothing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Holt-Winters smoothing applies smoothing to the seasonal, trend and level components. 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It takes three different smoothing constants: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Ɣ – Gamma is the smoothing factor for the seasonal component</a:t>
            </a:r>
          </a:p>
          <a:p>
            <a:r>
              <a:rPr lang="en-US" sz="2000" dirty="0">
                <a:solidFill>
                  <a:schemeClr val="tx2"/>
                </a:solidFill>
              </a:rPr>
              <a:t>β – Beta is the smoothing factor for the trend component</a:t>
            </a:r>
          </a:p>
          <a:p>
            <a:r>
              <a:rPr lang="en-US" sz="2000" dirty="0">
                <a:solidFill>
                  <a:schemeClr val="tx2"/>
                </a:solidFill>
              </a:rPr>
              <a:t>⍺ - Alpha is the smoothing factor for the level component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pPr algn="ctr"/>
            <a:endParaRPr lang="en-US" sz="4000" dirty="0">
              <a:solidFill>
                <a:schemeClr val="tx2"/>
              </a:solidFill>
            </a:endParaRPr>
          </a:p>
          <a:p>
            <a:endParaRPr lang="en-US" sz="3200" dirty="0">
              <a:solidFill>
                <a:schemeClr val="tx2"/>
              </a:solidFill>
            </a:endParaRPr>
          </a:p>
          <a:p>
            <a:endParaRPr lang="en-US" sz="3200" dirty="0"/>
          </a:p>
          <a:p>
            <a:pPr algn="ctr"/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B1A6A-33A5-6548-91EC-1D597008E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42" y="1308498"/>
            <a:ext cx="6135832" cy="1426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35C196-A71C-9643-ABC6-032F9C927DBF}"/>
              </a:ext>
            </a:extLst>
          </p:cNvPr>
          <p:cNvSpPr txBox="1"/>
          <p:nvPr/>
        </p:nvSpPr>
        <p:spPr>
          <a:xfrm>
            <a:off x="5825668" y="2735204"/>
            <a:ext cx="570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Figure: Four mathematical equations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2B6AF-16D1-584E-A8A8-7B8DAF526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393" y="3104536"/>
            <a:ext cx="3376156" cy="337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42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A244-EFB2-AC44-A448-A51E61D55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0779" y="1993254"/>
            <a:ext cx="10363200" cy="1661993"/>
          </a:xfrm>
        </p:spPr>
        <p:txBody>
          <a:bodyPr/>
          <a:lstStyle/>
          <a:p>
            <a:pPr algn="ctr"/>
            <a:r>
              <a:rPr lang="en-US" sz="5400" dirty="0"/>
              <a:t>Forecasting with ARIMA (p,d,q) Models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8F1D99E-68DC-B84B-8487-77926C35F99A}"/>
              </a:ext>
            </a:extLst>
          </p:cNvPr>
          <p:cNvSpPr txBox="1">
            <a:spLocks/>
          </p:cNvSpPr>
          <p:nvPr/>
        </p:nvSpPr>
        <p:spPr>
          <a:xfrm>
            <a:off x="1030779" y="3851190"/>
            <a:ext cx="10363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en-US" sz="3200" kern="0" dirty="0"/>
              <a:t>A quick introduction to ARIMA models</a:t>
            </a:r>
          </a:p>
        </p:txBody>
      </p:sp>
    </p:spTree>
    <p:extLst>
      <p:ext uri="{BB962C8B-B14F-4D97-AF65-F5344CB8AC3E}">
        <p14:creationId xmlns:p14="http://schemas.microsoft.com/office/powerpoint/2010/main" val="1016599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A244-EFB2-AC44-A448-A51E61D55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2698" y="288755"/>
            <a:ext cx="10363200" cy="830997"/>
          </a:xfrm>
        </p:spPr>
        <p:txBody>
          <a:bodyPr/>
          <a:lstStyle/>
          <a:p>
            <a:pPr algn="ctr"/>
            <a:r>
              <a:rPr lang="en-US" sz="5400" dirty="0"/>
              <a:t>Time Series Forecasting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55A8C-84E5-F94E-B0EB-A732849C302D}"/>
              </a:ext>
            </a:extLst>
          </p:cNvPr>
          <p:cNvSpPr txBox="1"/>
          <p:nvPr/>
        </p:nvSpPr>
        <p:spPr>
          <a:xfrm>
            <a:off x="4744984" y="1497875"/>
            <a:ext cx="31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Downloading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AC0FE-B257-1842-89D5-8DADAB0053B0}"/>
              </a:ext>
            </a:extLst>
          </p:cNvPr>
          <p:cNvSpPr txBox="1"/>
          <p:nvPr/>
        </p:nvSpPr>
        <p:spPr>
          <a:xfrm>
            <a:off x="4744984" y="2060664"/>
            <a:ext cx="31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Visualising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C8CEA-71E5-6C4A-B23F-8ABA4178FA15}"/>
              </a:ext>
            </a:extLst>
          </p:cNvPr>
          <p:cNvSpPr txBox="1"/>
          <p:nvPr/>
        </p:nvSpPr>
        <p:spPr>
          <a:xfrm>
            <a:off x="4744984" y="2643043"/>
            <a:ext cx="31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Forecasting with our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EFA4D-9EB3-1941-BFB0-87C5E19CA39F}"/>
              </a:ext>
            </a:extLst>
          </p:cNvPr>
          <p:cNvSpPr txBox="1"/>
          <p:nvPr/>
        </p:nvSpPr>
        <p:spPr>
          <a:xfrm>
            <a:off x="1631670" y="3500837"/>
            <a:ext cx="31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Exponential Smoothing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456C24-B7B3-164C-893C-1AE2F8CDC70A}"/>
              </a:ext>
            </a:extLst>
          </p:cNvPr>
          <p:cNvSpPr txBox="1"/>
          <p:nvPr/>
        </p:nvSpPr>
        <p:spPr>
          <a:xfrm>
            <a:off x="7853944" y="3500837"/>
            <a:ext cx="31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ARIMA modelling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62ABF9-BA31-694F-B0C1-97879D3C581A}"/>
              </a:ext>
            </a:extLst>
          </p:cNvPr>
          <p:cNvSpPr txBox="1"/>
          <p:nvPr/>
        </p:nvSpPr>
        <p:spPr>
          <a:xfrm>
            <a:off x="1631670" y="4409392"/>
            <a:ext cx="317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Holt-Winters Triple Smoothing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(accounts for seasonality &amp; trend)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8252C-A9A2-004F-967B-72B26EADFC78}"/>
              </a:ext>
            </a:extLst>
          </p:cNvPr>
          <p:cNvSpPr txBox="1"/>
          <p:nvPr/>
        </p:nvSpPr>
        <p:spPr>
          <a:xfrm>
            <a:off x="7853944" y="4318136"/>
            <a:ext cx="31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Stationarise our time series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C9472-07C8-5343-9B09-330BACB00473}"/>
              </a:ext>
            </a:extLst>
          </p:cNvPr>
          <p:cNvSpPr txBox="1"/>
          <p:nvPr/>
        </p:nvSpPr>
        <p:spPr>
          <a:xfrm>
            <a:off x="7923612" y="5091302"/>
            <a:ext cx="31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Fit the ARIMA(</a:t>
            </a:r>
            <a:r>
              <a:rPr lang="en-US" dirty="0" err="1">
                <a:solidFill>
                  <a:srgbClr val="002060"/>
                </a:solidFill>
              </a:rPr>
              <a:t>p,d,q</a:t>
            </a:r>
            <a:r>
              <a:rPr lang="en-US" dirty="0">
                <a:solidFill>
                  <a:srgbClr val="002060"/>
                </a:solidFill>
              </a:rPr>
              <a:t>)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96058-B577-2840-B3B8-7A123AF23374}"/>
              </a:ext>
            </a:extLst>
          </p:cNvPr>
          <p:cNvSpPr txBox="1"/>
          <p:nvPr/>
        </p:nvSpPr>
        <p:spPr>
          <a:xfrm>
            <a:off x="7923612" y="5881922"/>
            <a:ext cx="31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Make predictions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A0FCA3-A1D5-E241-8841-A3659B237BFF}"/>
              </a:ext>
            </a:extLst>
          </p:cNvPr>
          <p:cNvSpPr txBox="1"/>
          <p:nvPr/>
        </p:nvSpPr>
        <p:spPr>
          <a:xfrm>
            <a:off x="1631670" y="5807899"/>
            <a:ext cx="31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Make predictions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9528B4F-C35D-E94E-9906-98EEBA04235A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4533410" y="1699949"/>
            <a:ext cx="488462" cy="31133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4C268751-E17B-DC42-B2AE-618E78455DF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7644547" y="1702126"/>
            <a:ext cx="488462" cy="31089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3E341C-A30B-B948-9BD8-7CB9459AE8DE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6334298" y="1867207"/>
            <a:ext cx="0" cy="193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ABCA15-23A0-3A45-B841-681C8554F4D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324402" y="2429996"/>
            <a:ext cx="9896" cy="21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86E3EE-1EBC-794B-9B4C-B34E7626169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220984" y="3870169"/>
            <a:ext cx="0" cy="53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C860A5-6906-F147-A7BC-AACC8423B739}"/>
              </a:ext>
            </a:extLst>
          </p:cNvPr>
          <p:cNvCxnSpPr>
            <a:cxnSpLocks/>
          </p:cNvCxnSpPr>
          <p:nvPr/>
        </p:nvCxnSpPr>
        <p:spPr>
          <a:xfrm>
            <a:off x="3220984" y="5342699"/>
            <a:ext cx="0" cy="53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030A40-3FB4-604F-B90C-8BB45C8F4EF1}"/>
              </a:ext>
            </a:extLst>
          </p:cNvPr>
          <p:cNvCxnSpPr>
            <a:cxnSpLocks/>
          </p:cNvCxnSpPr>
          <p:nvPr/>
        </p:nvCxnSpPr>
        <p:spPr>
          <a:xfrm>
            <a:off x="9443258" y="3870168"/>
            <a:ext cx="0" cy="53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1550DC-D85F-EE4A-BF32-888EA8764220}"/>
              </a:ext>
            </a:extLst>
          </p:cNvPr>
          <p:cNvCxnSpPr>
            <a:cxnSpLocks/>
          </p:cNvCxnSpPr>
          <p:nvPr/>
        </p:nvCxnSpPr>
        <p:spPr>
          <a:xfrm>
            <a:off x="9443258" y="4635135"/>
            <a:ext cx="0" cy="53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D65341-A29F-714D-98AD-5ED1B0D2D671}"/>
              </a:ext>
            </a:extLst>
          </p:cNvPr>
          <p:cNvCxnSpPr>
            <a:cxnSpLocks/>
          </p:cNvCxnSpPr>
          <p:nvPr/>
        </p:nvCxnSpPr>
        <p:spPr>
          <a:xfrm>
            <a:off x="9443258" y="5453342"/>
            <a:ext cx="0" cy="53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917D6B4-4F37-7B4B-9A94-EEA126396225}"/>
              </a:ext>
            </a:extLst>
          </p:cNvPr>
          <p:cNvCxnSpPr>
            <a:stCxn id="5" idx="3"/>
            <a:endCxn id="11" idx="3"/>
          </p:cNvCxnSpPr>
          <p:nvPr/>
        </p:nvCxnSpPr>
        <p:spPr>
          <a:xfrm>
            <a:off x="7923612" y="2827709"/>
            <a:ext cx="3178628" cy="3238879"/>
          </a:xfrm>
          <a:prstGeom prst="curvedConnector3">
            <a:avLst>
              <a:gd name="adj1" fmla="val 10719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186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ARIMA Modelling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AutoRegressive Integrated Moving Average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A28BA-A140-4243-AAC5-913952C14C24}"/>
                  </a:ext>
                </a:extLst>
              </p:cNvPr>
              <p:cNvSpPr txBox="1"/>
              <p:nvPr/>
            </p:nvSpPr>
            <p:spPr>
              <a:xfrm>
                <a:off x="361183" y="859175"/>
                <a:ext cx="10130971" cy="6005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u="sng" dirty="0">
                    <a:solidFill>
                      <a:schemeClr val="tx2"/>
                    </a:solidFill>
                  </a:rPr>
                  <a:t>Auto Regression (AR)</a:t>
                </a:r>
                <a:endParaRPr lang="en-US" sz="2400" dirty="0">
                  <a:solidFill>
                    <a:schemeClr val="tx2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/>
                    </a:solidFill>
                  </a:rPr>
                  <a:t>AR models predict future behavior based on past behavior. Only use the past data to predict future data. This is why its named auto-regression (Greek prefix of ’auto-’ refers to ‘self’)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/>
                    </a:solidFill>
                  </a:rPr>
                  <a:t>AR(p) is an autoregressive model with p lags. 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/>
                    </a:solidFill>
                  </a:rPr>
                  <a:t>Said to have p orders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/>
                    </a:solidFill>
                  </a:rPr>
                  <a:t>AR(1) model compares the current values to subsequent values from 1 lag away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/>
                    </a:solidFill>
                  </a:rPr>
                  <a:t>Formula for AR(1):    Y</a:t>
                </a:r>
                <a:r>
                  <a:rPr lang="en-US" sz="2400" baseline="-25000" dirty="0">
                    <a:solidFill>
                      <a:schemeClr val="tx2"/>
                    </a:solidFill>
                  </a:rPr>
                  <a:t>t </a:t>
                </a:r>
                <a:r>
                  <a:rPr lang="en-US" sz="2400" dirty="0">
                    <a:solidFill>
                      <a:schemeClr val="tx2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Y</a:t>
                </a:r>
                <a:r>
                  <a:rPr lang="en-US" sz="2400" baseline="-25000" dirty="0">
                    <a:solidFill>
                      <a:schemeClr val="tx2"/>
                    </a:solidFill>
                  </a:rPr>
                  <a:t>t-1 </a:t>
                </a:r>
                <a:r>
                  <a:rPr lang="en-US" sz="2400" dirty="0">
                    <a:solidFill>
                      <a:schemeClr val="tx2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m:rPr>
                        <m:nor/>
                      </m:rPr>
                      <a:rPr lang="en-US" sz="2400" baseline="-25000" dirty="0">
                        <a:solidFill>
                          <a:schemeClr val="tx2"/>
                        </a:solidFill>
                      </a:rPr>
                      <m:t>t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m:rPr>
                        <m:nor/>
                      </m:rPr>
                      <a:rPr lang="en-US" sz="2400" baseline="-25000" dirty="0">
                        <a:solidFill>
                          <a:schemeClr val="tx2"/>
                        </a:solidFill>
                      </a:rPr>
                      <m:t>t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is white noise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is a constant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A28BA-A140-4243-AAC5-913952C14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83" y="859175"/>
                <a:ext cx="10130971" cy="6005940"/>
              </a:xfrm>
              <a:prstGeom prst="rect">
                <a:avLst/>
              </a:prstGeom>
              <a:blipFill>
                <a:blip r:embed="rId3"/>
                <a:stretch>
                  <a:fillRect l="-1126" t="-1055" r="-1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2826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ARIMA Modelling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AutoRegressive Integrated Moving Average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A28BA-A140-4243-AAC5-913952C14C24}"/>
                  </a:ext>
                </a:extLst>
              </p:cNvPr>
              <p:cNvSpPr txBox="1"/>
              <p:nvPr/>
            </p:nvSpPr>
            <p:spPr>
              <a:xfrm>
                <a:off x="848095" y="1263306"/>
                <a:ext cx="10130971" cy="1747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u="sng" dirty="0">
                    <a:solidFill>
                      <a:schemeClr val="tx2"/>
                    </a:solidFill>
                  </a:rPr>
                  <a:t>Auto Regression (AR)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2"/>
                    </a:solidFill>
                  </a:rPr>
                  <a:t>Formula:    Y</a:t>
                </a:r>
                <a:r>
                  <a:rPr lang="en-US" sz="2800" baseline="-25000" dirty="0">
                    <a:solidFill>
                      <a:schemeClr val="tx2"/>
                    </a:solidFill>
                  </a:rPr>
                  <a:t>t </a:t>
                </a:r>
                <a:r>
                  <a:rPr lang="en-US" sz="2800" dirty="0">
                    <a:solidFill>
                      <a:schemeClr val="tx2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Y</a:t>
                </a:r>
                <a:r>
                  <a:rPr lang="en-US" sz="2800" baseline="-25000" dirty="0">
                    <a:solidFill>
                      <a:schemeClr val="tx2"/>
                    </a:solidFill>
                  </a:rPr>
                  <a:t>t-1 </a:t>
                </a:r>
                <a:r>
                  <a:rPr lang="en-US" sz="2800" dirty="0">
                    <a:solidFill>
                      <a:schemeClr val="tx2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m:rPr>
                        <m:nor/>
                      </m:rPr>
                      <a:rPr lang="en-US" sz="2800" baseline="-25000" dirty="0">
                        <a:solidFill>
                          <a:schemeClr val="tx2"/>
                        </a:solidFill>
                      </a:rPr>
                      <m:t>t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= 0.7 will have momentum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= -0.7 will have an oscillation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A28BA-A140-4243-AAC5-913952C14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95" y="1263306"/>
                <a:ext cx="10130971" cy="1747979"/>
              </a:xfrm>
              <a:prstGeom prst="rect">
                <a:avLst/>
              </a:prstGeom>
              <a:blipFill>
                <a:blip r:embed="rId3"/>
                <a:stretch>
                  <a:fillRect l="-1253" t="-2878" b="-8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A49186F-326D-8D40-BE4C-1C06EB5E0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080" y="3188043"/>
            <a:ext cx="6999000" cy="302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82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ARIMA Modelling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AutoRegressive Integrated Moving Average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A28BA-A140-4243-AAC5-913952C14C24}"/>
                  </a:ext>
                </a:extLst>
              </p:cNvPr>
              <p:cNvSpPr txBox="1"/>
              <p:nvPr/>
            </p:nvSpPr>
            <p:spPr>
              <a:xfrm>
                <a:off x="462613" y="985400"/>
                <a:ext cx="10130971" cy="4980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u="sng" dirty="0">
                    <a:solidFill>
                      <a:schemeClr val="tx2"/>
                    </a:solidFill>
                  </a:rPr>
                  <a:t>Moving Average (MA)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2"/>
                    </a:solidFill>
                  </a:rPr>
                  <a:t>Accounts for the possibility of a relationship </a:t>
                </a:r>
                <a:r>
                  <a:rPr lang="en-US" sz="2800" u="sng" dirty="0">
                    <a:solidFill>
                      <a:schemeClr val="tx2"/>
                    </a:solidFill>
                  </a:rPr>
                  <a:t>between a variable and the residuals</a:t>
                </a:r>
                <a:r>
                  <a:rPr lang="en-US" sz="2800" dirty="0">
                    <a:solidFill>
                      <a:schemeClr val="tx2"/>
                    </a:solidFill>
                  </a:rPr>
                  <a:t> (error terms) from previous periods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2"/>
                    </a:solidFill>
                  </a:rPr>
                  <a:t>MA(q) is a moving average with q lags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2"/>
                    </a:solidFill>
                  </a:rPr>
                  <a:t>Said to have q orders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2"/>
                    </a:solidFill>
                  </a:rPr>
                  <a:t>MA(1) is a moving average with 1 lag given by the formula: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2"/>
                    </a:solidFill>
                  </a:rPr>
                  <a:t>Y</a:t>
                </a:r>
                <a:r>
                  <a:rPr lang="en-US" sz="2800" baseline="-25000" dirty="0">
                    <a:solidFill>
                      <a:schemeClr val="tx2"/>
                    </a:solidFill>
                  </a:rPr>
                  <a:t>t </a:t>
                </a:r>
                <a:r>
                  <a:rPr lang="en-US" sz="2800" dirty="0">
                    <a:solidFill>
                      <a:schemeClr val="tx2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m:rPr>
                        <m:nor/>
                      </m:rPr>
                      <a:rPr lang="en-US" sz="2800" baseline="-25000" dirty="0">
                        <a:solidFill>
                          <a:schemeClr val="tx2"/>
                        </a:solidFill>
                      </a:rPr>
                      <m:t>t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m:rPr>
                        <m:nor/>
                      </m:rPr>
                      <a:rPr lang="en-US" sz="2800" baseline="-25000" dirty="0">
                        <a:solidFill>
                          <a:schemeClr val="tx2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800" b="0" i="0" baseline="-25000" dirty="0" smtClean="0">
                        <a:solidFill>
                          <a:schemeClr val="tx2"/>
                        </a:solidFill>
                      </a:rPr>
                      <m:t>−1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m:rPr>
                        <m:nor/>
                      </m:rPr>
                      <a:rPr lang="en-US" sz="2800" baseline="-25000" dirty="0">
                        <a:solidFill>
                          <a:schemeClr val="tx2"/>
                        </a:solidFill>
                      </a:rPr>
                      <m:t>t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is white noise and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is a constant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A28BA-A140-4243-AAC5-913952C14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13" y="985400"/>
                <a:ext cx="10130971" cy="4980722"/>
              </a:xfrm>
              <a:prstGeom prst="rect">
                <a:avLst/>
              </a:prstGeom>
              <a:blipFill>
                <a:blip r:embed="rId3"/>
                <a:stretch>
                  <a:fillRect l="-1253" t="-1272" b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0047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ARIMA Modelling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AutoRegressive Integrated Moving Average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A28BA-A140-4243-AAC5-913952C14C24}"/>
                  </a:ext>
                </a:extLst>
              </p:cNvPr>
              <p:cNvSpPr txBox="1"/>
              <p:nvPr/>
            </p:nvSpPr>
            <p:spPr>
              <a:xfrm>
                <a:off x="848095" y="1263306"/>
                <a:ext cx="10130971" cy="2681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u="sng" dirty="0">
                    <a:solidFill>
                      <a:schemeClr val="tx2"/>
                    </a:solidFill>
                  </a:rPr>
                  <a:t>Moving Average (MA)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/>
                    </a:solidFill>
                  </a:rPr>
                  <a:t>Formula: Y</a:t>
                </a:r>
                <a:r>
                  <a:rPr lang="en-US" sz="2400" baseline="-25000" dirty="0">
                    <a:solidFill>
                      <a:schemeClr val="tx2"/>
                    </a:solidFill>
                  </a:rPr>
                  <a:t>t </a:t>
                </a:r>
                <a:r>
                  <a:rPr lang="en-US" sz="2400" dirty="0">
                    <a:solidFill>
                      <a:schemeClr val="tx2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m:rPr>
                        <m:nor/>
                      </m:rPr>
                      <a:rPr lang="en-US" sz="2400" baseline="-25000" dirty="0">
                        <a:solidFill>
                          <a:schemeClr val="tx2"/>
                        </a:solidFill>
                      </a:rPr>
                      <m:t>t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m:rPr>
                        <m:nor/>
                      </m:rPr>
                      <a:rPr lang="en-US" sz="2400" baseline="-25000" dirty="0">
                        <a:solidFill>
                          <a:schemeClr val="tx2"/>
                        </a:solidFill>
                      </a:rPr>
                      <m:t>t</m:t>
                    </m:r>
                    <m:r>
                      <m:rPr>
                        <m:nor/>
                      </m:rPr>
                      <a:rPr lang="en-US" sz="2400" b="0" i="0" baseline="-25000" dirty="0" smtClean="0">
                        <a:solidFill>
                          <a:schemeClr val="tx2"/>
                        </a:solidFill>
                      </a:rPr>
                      <m:t>−1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/>
                    </a:solidFill>
                  </a:rPr>
                  <a:t>MA(1) with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= 0.7 will retain 0.7 of the error term from the previous value, PLUS its own error term.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= -0.7 will have higher tendency of oscillation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A28BA-A140-4243-AAC5-913952C14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95" y="1263306"/>
                <a:ext cx="10130971" cy="2681953"/>
              </a:xfrm>
              <a:prstGeom prst="rect">
                <a:avLst/>
              </a:prstGeom>
              <a:blipFill>
                <a:blip r:embed="rId3"/>
                <a:stretch>
                  <a:fillRect l="-1253" t="-1878" b="-3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C67F58F-6642-C74E-80A2-0959239EC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340" y="3945259"/>
            <a:ext cx="6651884" cy="291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29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ARIMA Modelling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AutoRegressive Integrated Moving Average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A28BA-A140-4243-AAC5-913952C14C24}"/>
              </a:ext>
            </a:extLst>
          </p:cNvPr>
          <p:cNvSpPr txBox="1"/>
          <p:nvPr/>
        </p:nvSpPr>
        <p:spPr>
          <a:xfrm>
            <a:off x="848095" y="1263306"/>
            <a:ext cx="10130971" cy="15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tx2"/>
                </a:solidFill>
              </a:rPr>
              <a:t>Autoregressive Moving Average (ARMA) (</a:t>
            </a:r>
            <a:r>
              <a:rPr lang="en-US" sz="2800" b="1" u="sng" dirty="0" err="1">
                <a:solidFill>
                  <a:schemeClr val="tx2"/>
                </a:solidFill>
              </a:rPr>
              <a:t>p,q</a:t>
            </a:r>
            <a:r>
              <a:rPr lang="en-US" sz="2800" b="1" u="sng" dirty="0">
                <a:solidFill>
                  <a:schemeClr val="tx2"/>
                </a:solidFill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Combines both p autoregressive terms and q moving average terms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3C266A-0FAC-D84D-8182-416EBE05F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474" y="2496065"/>
            <a:ext cx="7525660" cy="382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0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Introduction to Google Trends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What is Google?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294A1-62D3-E841-ACCF-FEC13BD3D718}"/>
              </a:ext>
            </a:extLst>
          </p:cNvPr>
          <p:cNvSpPr txBox="1"/>
          <p:nvPr/>
        </p:nvSpPr>
        <p:spPr>
          <a:xfrm>
            <a:off x="972458" y="3280228"/>
            <a:ext cx="101309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What is Google’s Mission Statement?</a:t>
            </a:r>
          </a:p>
        </p:txBody>
      </p:sp>
    </p:spTree>
    <p:extLst>
      <p:ext uri="{BB962C8B-B14F-4D97-AF65-F5344CB8AC3E}">
        <p14:creationId xmlns:p14="http://schemas.microsoft.com/office/powerpoint/2010/main" val="963669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ARIMA Modelling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AutoRegressive Integrated Moving Average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A28BA-A140-4243-AAC5-913952C14C24}"/>
              </a:ext>
            </a:extLst>
          </p:cNvPr>
          <p:cNvSpPr txBox="1"/>
          <p:nvPr/>
        </p:nvSpPr>
        <p:spPr>
          <a:xfrm>
            <a:off x="872808" y="1485728"/>
            <a:ext cx="1013097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Difference between AR and MA models</a:t>
            </a:r>
            <a:endParaRPr lang="en-US" sz="4000" dirty="0">
              <a:solidFill>
                <a:schemeClr val="tx2"/>
              </a:solidFill>
            </a:endParaRPr>
          </a:p>
          <a:p>
            <a:pPr algn="ctr"/>
            <a:endParaRPr lang="en-US" sz="4000" dirty="0">
              <a:solidFill>
                <a:schemeClr val="tx2"/>
              </a:solidFill>
            </a:endParaRP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AR compares current values of variable with past values</a:t>
            </a:r>
          </a:p>
          <a:p>
            <a:pPr algn="ctr"/>
            <a:endParaRPr lang="en-US" sz="4000" dirty="0">
              <a:solidFill>
                <a:schemeClr val="tx2"/>
              </a:solidFill>
            </a:endParaRP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MA compares the error terms of past data to predict current values</a:t>
            </a:r>
          </a:p>
          <a:p>
            <a:pPr algn="ctr"/>
            <a:endParaRPr lang="en-US" sz="4000" dirty="0">
              <a:solidFill>
                <a:schemeClr val="tx2"/>
              </a:solidFill>
            </a:endParaRPr>
          </a:p>
          <a:p>
            <a:pPr algn="ctr"/>
            <a:endParaRPr lang="en-US" sz="4000" dirty="0">
              <a:solidFill>
                <a:schemeClr val="tx2"/>
              </a:solidFill>
            </a:endParaRPr>
          </a:p>
          <a:p>
            <a:pPr algn="ctr"/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897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ARIMA Modelling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AutoRegressive Integrated Moving Average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A28BA-A140-4243-AAC5-913952C14C24}"/>
              </a:ext>
            </a:extLst>
          </p:cNvPr>
          <p:cNvSpPr txBox="1"/>
          <p:nvPr/>
        </p:nvSpPr>
        <p:spPr>
          <a:xfrm>
            <a:off x="192505" y="886788"/>
            <a:ext cx="10897437" cy="605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tx2"/>
                </a:solidFill>
              </a:rPr>
              <a:t>Auto Correlation Function (ACF) &amp; Partial Auto Correlation Function (PACF)</a:t>
            </a:r>
          </a:p>
          <a:p>
            <a:endParaRPr lang="en-US" sz="2800" b="1" u="sng" dirty="0">
              <a:solidFill>
                <a:schemeClr val="tx2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ACF gives the gross correlation between y</a:t>
            </a:r>
            <a:r>
              <a:rPr lang="en-US" sz="2800" baseline="-25000" dirty="0">
                <a:solidFill>
                  <a:schemeClr val="tx2"/>
                </a:solidFill>
              </a:rPr>
              <a:t>t</a:t>
            </a:r>
            <a:r>
              <a:rPr lang="en-US" sz="2800" dirty="0">
                <a:solidFill>
                  <a:schemeClr val="tx2"/>
                </a:solidFill>
              </a:rPr>
              <a:t> and y</a:t>
            </a:r>
            <a:r>
              <a:rPr lang="en-US" sz="2800" baseline="-25000" dirty="0">
                <a:solidFill>
                  <a:schemeClr val="tx2"/>
                </a:solidFill>
              </a:rPr>
              <a:t>t-k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aseline="-250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sz="2800" baseline="-25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PACF gives the simple correlation between y</a:t>
            </a:r>
            <a:r>
              <a:rPr lang="en-US" sz="2800" baseline="-25000" dirty="0">
                <a:solidFill>
                  <a:schemeClr val="tx2"/>
                </a:solidFill>
              </a:rPr>
              <a:t>t</a:t>
            </a:r>
            <a:r>
              <a:rPr lang="en-US" sz="2800" dirty="0">
                <a:solidFill>
                  <a:schemeClr val="tx2"/>
                </a:solidFill>
              </a:rPr>
              <a:t> and y</a:t>
            </a:r>
            <a:r>
              <a:rPr lang="en-US" sz="2800" baseline="-25000" dirty="0">
                <a:solidFill>
                  <a:schemeClr val="tx2"/>
                </a:solidFill>
              </a:rPr>
              <a:t>t-k </a:t>
            </a:r>
            <a:r>
              <a:rPr lang="en-US" sz="2800" dirty="0">
                <a:solidFill>
                  <a:schemeClr val="tx2"/>
                </a:solidFill>
              </a:rPr>
              <a:t>MINUS the part of the correlation explained by the intervening lags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Y</a:t>
            </a:r>
            <a:r>
              <a:rPr lang="en-US" sz="2800" baseline="-25000" dirty="0">
                <a:solidFill>
                  <a:schemeClr val="tx2"/>
                </a:solidFill>
              </a:rPr>
              <a:t>5</a:t>
            </a:r>
            <a:r>
              <a:rPr lang="en-US" sz="2800" dirty="0">
                <a:solidFill>
                  <a:schemeClr val="tx2"/>
                </a:solidFill>
              </a:rPr>
              <a:t>, Y</a:t>
            </a:r>
            <a:r>
              <a:rPr lang="en-US" sz="2800" baseline="-25000" dirty="0">
                <a:solidFill>
                  <a:schemeClr val="tx2"/>
                </a:solidFill>
              </a:rPr>
              <a:t>4,</a:t>
            </a:r>
            <a:r>
              <a:rPr lang="en-US" sz="2800" dirty="0">
                <a:solidFill>
                  <a:schemeClr val="tx2"/>
                </a:solidFill>
              </a:rPr>
              <a:t> Y</a:t>
            </a:r>
            <a:r>
              <a:rPr lang="en-US" sz="2800" baseline="-25000" dirty="0">
                <a:solidFill>
                  <a:schemeClr val="tx2"/>
                </a:solidFill>
              </a:rPr>
              <a:t>3,</a:t>
            </a:r>
            <a:r>
              <a:rPr lang="en-US" sz="2800" dirty="0">
                <a:solidFill>
                  <a:schemeClr val="tx2"/>
                </a:solidFill>
              </a:rPr>
              <a:t> Y</a:t>
            </a:r>
            <a:r>
              <a:rPr lang="en-US" sz="2800" baseline="-25000" dirty="0">
                <a:solidFill>
                  <a:schemeClr val="tx2"/>
                </a:solidFill>
              </a:rPr>
              <a:t>2,</a:t>
            </a:r>
            <a:r>
              <a:rPr lang="en-US" sz="2800" dirty="0">
                <a:solidFill>
                  <a:schemeClr val="tx2"/>
                </a:solidFill>
              </a:rPr>
              <a:t> Y</a:t>
            </a:r>
            <a:r>
              <a:rPr lang="en-US" sz="2800" baseline="-25000" dirty="0">
                <a:solidFill>
                  <a:schemeClr val="tx2"/>
                </a:solidFill>
              </a:rPr>
              <a:t>1 </a:t>
            </a:r>
            <a:r>
              <a:rPr lang="en-US" sz="2800" dirty="0">
                <a:solidFill>
                  <a:schemeClr val="tx2"/>
                </a:solidFill>
              </a:rPr>
              <a:t>== ACF  ; Y</a:t>
            </a:r>
            <a:r>
              <a:rPr lang="en-US" sz="2800" baseline="-25000" dirty="0">
                <a:solidFill>
                  <a:schemeClr val="tx2"/>
                </a:solidFill>
              </a:rPr>
              <a:t>5</a:t>
            </a:r>
            <a:r>
              <a:rPr lang="en-US" sz="2800" dirty="0">
                <a:solidFill>
                  <a:schemeClr val="tx2"/>
                </a:solidFill>
              </a:rPr>
              <a:t>, Y</a:t>
            </a:r>
            <a:r>
              <a:rPr lang="en-US" sz="2800" baseline="-25000" dirty="0">
                <a:solidFill>
                  <a:schemeClr val="tx2"/>
                </a:solidFill>
              </a:rPr>
              <a:t>1 </a:t>
            </a:r>
            <a:r>
              <a:rPr lang="en-US" sz="2800" dirty="0">
                <a:solidFill>
                  <a:schemeClr val="tx2"/>
                </a:solidFill>
              </a:rPr>
              <a:t>== PACF 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8A0FB-5129-FD49-96D9-16DE4A03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33" y="3138767"/>
            <a:ext cx="3340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25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ARIMA Modelling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AutoRegressive Integrated Moving Average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A28BA-A140-4243-AAC5-913952C14C24}"/>
              </a:ext>
            </a:extLst>
          </p:cNvPr>
          <p:cNvSpPr txBox="1"/>
          <p:nvPr/>
        </p:nvSpPr>
        <p:spPr>
          <a:xfrm>
            <a:off x="192505" y="886788"/>
            <a:ext cx="10897437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tx2"/>
                </a:solidFill>
              </a:rPr>
              <a:t>Auto Correlation Function (ACF) &amp; Partial Auto Correlation Function (PACF)</a:t>
            </a:r>
          </a:p>
          <a:p>
            <a:endParaRPr lang="en-US" sz="2800" b="1" u="sng" dirty="0">
              <a:solidFill>
                <a:schemeClr val="tx2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Sample plots of ACF and PACF provide us with an estimate of the appropriate values of p,q we will use in the ARIMA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We will use a special plot known as a ‘correlogram’ which simple plots the sample ACF on the y-axis and lags on the x-axis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A22523-90E3-EA48-A0CB-36A658C78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981" y="5068198"/>
            <a:ext cx="6273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289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ARIMA Modelling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AutoRegressive Integrated Moving Average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EE29E-96AD-7040-B557-F23C6FA6B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732" y="715327"/>
            <a:ext cx="3849750" cy="9117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B63746-22A8-8D48-9AFA-E38988587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807" y="1701800"/>
            <a:ext cx="64516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245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ARIMA Modelling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AutoRegressive Integrated Moving Average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EE29E-96AD-7040-B557-F23C6FA6B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732" y="715327"/>
            <a:ext cx="3849750" cy="911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6769C5-17BC-9C40-83EF-1599B2C2F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382" y="1627110"/>
            <a:ext cx="66167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163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ARIMA Modelling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AutoRegressive Integrated Moving Average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441C6-358B-BD41-868F-EFC26BA3E65D}"/>
              </a:ext>
            </a:extLst>
          </p:cNvPr>
          <p:cNvSpPr txBox="1"/>
          <p:nvPr/>
        </p:nvSpPr>
        <p:spPr>
          <a:xfrm>
            <a:off x="192505" y="2885917"/>
            <a:ext cx="10897437" cy="217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tx2"/>
                </a:solidFill>
              </a:rPr>
              <a:t>Evaluation of your ARIMA model (not covered)</a:t>
            </a:r>
          </a:p>
          <a:p>
            <a:endParaRPr lang="en-US" sz="2800" b="1" u="sng" dirty="0">
              <a:solidFill>
                <a:schemeClr val="tx2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You want to choose models with the lowest value of Akaike Information Criterion (AIC) / Bayesian Information Criterion (BIC)</a:t>
            </a:r>
          </a:p>
        </p:txBody>
      </p:sp>
    </p:spTree>
    <p:extLst>
      <p:ext uri="{BB962C8B-B14F-4D97-AF65-F5344CB8AC3E}">
        <p14:creationId xmlns:p14="http://schemas.microsoft.com/office/powerpoint/2010/main" val="30839051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A244-EFB2-AC44-A448-A51E61D55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0779" y="1993254"/>
            <a:ext cx="10363200" cy="830997"/>
          </a:xfrm>
        </p:spPr>
        <p:txBody>
          <a:bodyPr/>
          <a:lstStyle/>
          <a:p>
            <a:pPr algn="ctr"/>
            <a:r>
              <a:rPr lang="en-US" sz="5400" dirty="0"/>
              <a:t>Student Project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8F1D99E-68DC-B84B-8487-77926C35F99A}"/>
              </a:ext>
            </a:extLst>
          </p:cNvPr>
          <p:cNvSpPr txBox="1">
            <a:spLocks/>
          </p:cNvSpPr>
          <p:nvPr/>
        </p:nvSpPr>
        <p:spPr>
          <a:xfrm>
            <a:off x="1030779" y="3059882"/>
            <a:ext cx="10363200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/>
            <a:r>
              <a:rPr lang="en-US" sz="3200" kern="0" dirty="0"/>
              <a:t>Design your own time series analysis by collecting data, analyzing it and performing some form of forecasting</a:t>
            </a:r>
          </a:p>
        </p:txBody>
      </p:sp>
    </p:spTree>
    <p:extLst>
      <p:ext uri="{BB962C8B-B14F-4D97-AF65-F5344CB8AC3E}">
        <p14:creationId xmlns:p14="http://schemas.microsoft.com/office/powerpoint/2010/main" val="33140363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2A28BA-A140-4243-AAC5-913952C14C24}"/>
              </a:ext>
            </a:extLst>
          </p:cNvPr>
          <p:cNvSpPr txBox="1"/>
          <p:nvPr/>
        </p:nvSpPr>
        <p:spPr>
          <a:xfrm>
            <a:off x="848095" y="954213"/>
            <a:ext cx="10897437" cy="562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tx2"/>
                </a:solidFill>
              </a:rPr>
              <a:t>Time Series Analysis Workflow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2"/>
                </a:solidFill>
              </a:rPr>
              <a:t>0.5  Download data &amp; Load it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Visualise the time series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Stationarise the time series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Plot ACF/PACF charts and find the optimal parameters (p,1,q)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Fit the ARIMA model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Make Predictions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Also do a Holt-Winters Exponential Smoothing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3-minute presentation (Randomly selected) 5 people (3:45pm)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1932E0E-3577-E34F-930E-F9D6A434AA33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Student Project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Time Series Analysis with R</a:t>
            </a:r>
          </a:p>
        </p:txBody>
      </p:sp>
    </p:spTree>
    <p:extLst>
      <p:ext uri="{BB962C8B-B14F-4D97-AF65-F5344CB8AC3E}">
        <p14:creationId xmlns:p14="http://schemas.microsoft.com/office/powerpoint/2010/main" val="13533533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2A28BA-A140-4243-AAC5-913952C14C24}"/>
              </a:ext>
            </a:extLst>
          </p:cNvPr>
          <p:cNvSpPr txBox="1"/>
          <p:nvPr/>
        </p:nvSpPr>
        <p:spPr>
          <a:xfrm>
            <a:off x="1265950" y="2763126"/>
            <a:ext cx="1013097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2060"/>
                </a:solidFill>
              </a:rPr>
              <a:t>Submit your R scripts </a:t>
            </a:r>
          </a:p>
          <a:p>
            <a:pPr algn="ctr"/>
            <a:r>
              <a:rPr lang="en-US" sz="4400" dirty="0">
                <a:solidFill>
                  <a:srgbClr val="002060"/>
                </a:solidFill>
              </a:rPr>
              <a:t>by the end of class via e-mail to your representatives who will then forward to me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5F3E21CA-3719-5141-8CD5-8BC1907DC9A9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Student Project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Time Series Analysis with R</a:t>
            </a:r>
          </a:p>
        </p:txBody>
      </p:sp>
    </p:spTree>
    <p:extLst>
      <p:ext uri="{BB962C8B-B14F-4D97-AF65-F5344CB8AC3E}">
        <p14:creationId xmlns:p14="http://schemas.microsoft.com/office/powerpoint/2010/main" val="1417309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Introduction to Google Trends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What is Google?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294A1-62D3-E841-ACCF-FEC13BD3D718}"/>
              </a:ext>
            </a:extLst>
          </p:cNvPr>
          <p:cNvSpPr txBox="1"/>
          <p:nvPr/>
        </p:nvSpPr>
        <p:spPr>
          <a:xfrm>
            <a:off x="1045029" y="2931885"/>
            <a:ext cx="101309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“Organize the world’s information and make it universally accessible and useful.”</a:t>
            </a:r>
          </a:p>
        </p:txBody>
      </p:sp>
    </p:spTree>
    <p:extLst>
      <p:ext uri="{BB962C8B-B14F-4D97-AF65-F5344CB8AC3E}">
        <p14:creationId xmlns:p14="http://schemas.microsoft.com/office/powerpoint/2010/main" val="36417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Introduction to Google Trends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What is Google?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9CB93-542A-3540-8FAC-96C9520EB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998688"/>
            <a:ext cx="10537371" cy="542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07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Introduction to Google Trends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What is Google?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294A1-62D3-E841-ACCF-FEC13BD3D718}"/>
              </a:ext>
            </a:extLst>
          </p:cNvPr>
          <p:cNvSpPr txBox="1"/>
          <p:nvPr/>
        </p:nvSpPr>
        <p:spPr>
          <a:xfrm>
            <a:off x="972458" y="3280228"/>
            <a:ext cx="101309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What is Google Trends?</a:t>
            </a:r>
          </a:p>
        </p:txBody>
      </p:sp>
    </p:spTree>
    <p:extLst>
      <p:ext uri="{BB962C8B-B14F-4D97-AF65-F5344CB8AC3E}">
        <p14:creationId xmlns:p14="http://schemas.microsoft.com/office/powerpoint/2010/main" val="1740509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2">
            <a:extLst>
              <a:ext uri="{FF2B5EF4-FFF2-40B4-BE49-F238E27FC236}">
                <a16:creationId xmlns:a16="http://schemas.microsoft.com/office/drawing/2014/main" id="{6562845F-CBB6-FC4C-9370-6422F8BF7ECD}"/>
              </a:ext>
            </a:extLst>
          </p:cNvPr>
          <p:cNvSpPr txBox="1">
            <a:spLocks/>
          </p:cNvSpPr>
          <p:nvPr/>
        </p:nvSpPr>
        <p:spPr>
          <a:xfrm>
            <a:off x="192505" y="99774"/>
            <a:ext cx="890471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350" b="0" i="0">
                <a:solidFill>
                  <a:srgbClr val="002060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0860"/>
            <a:r>
              <a:rPr lang="en-US" sz="2000" b="1" kern="0" spc="145" dirty="0">
                <a:latin typeface="Myriad Pro" charset="0"/>
              </a:rPr>
              <a:t>Introduction to Google Trends</a:t>
            </a:r>
            <a:br>
              <a:rPr lang="en-US" sz="2000" b="1" kern="0" spc="145" dirty="0">
                <a:latin typeface="Myriad Pro" charset="0"/>
              </a:rPr>
            </a:br>
            <a:r>
              <a:rPr lang="en-US" sz="2000" b="1" kern="0" spc="145" dirty="0">
                <a:solidFill>
                  <a:schemeClr val="accent5">
                    <a:lumMod val="75000"/>
                  </a:schemeClr>
                </a:solidFill>
                <a:latin typeface="Myriad Pro" charset="0"/>
              </a:rPr>
              <a:t>What is Google?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294A1-62D3-E841-ACCF-FEC13BD3D718}"/>
              </a:ext>
            </a:extLst>
          </p:cNvPr>
          <p:cNvSpPr txBox="1"/>
          <p:nvPr/>
        </p:nvSpPr>
        <p:spPr>
          <a:xfrm>
            <a:off x="989711" y="2193300"/>
            <a:ext cx="1013097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Google Trends enables the user to see how often specific keywords, subjects or phrases have been queried over a specific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6153232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CADS Template  -  Read-Only" id="{9A571F06-6A4D-8B48-AB86-6417A250032A}" vid="{6E8F81E4-02D2-694C-BDA0-56C1D105D1B9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 CADS Template  -  Read-Only" id="{9A571F06-6A4D-8B48-AB86-6417A250032A}" vid="{E3682935-7085-5140-846C-1C267877AD4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1114</TotalTime>
  <Words>2147</Words>
  <Application>Microsoft Macintosh PowerPoint</Application>
  <PresentationFormat>Widescreen</PresentationFormat>
  <Paragraphs>354</Paragraphs>
  <Slides>58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ＭＳ Ｐゴシック</vt:lpstr>
      <vt:lpstr>Arial</vt:lpstr>
      <vt:lpstr>Calibri</vt:lpstr>
      <vt:lpstr>Cambria Math</vt:lpstr>
      <vt:lpstr>Myriad Pro</vt:lpstr>
      <vt:lpstr>Tahoma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Understanding your time-series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Series Analysis with R</vt:lpstr>
      <vt:lpstr>PowerPoint Presentation</vt:lpstr>
      <vt:lpstr>Getting Familiar with R Studio</vt:lpstr>
      <vt:lpstr>PowerPoint Presentation</vt:lpstr>
      <vt:lpstr>Exploratory Data Analysis</vt:lpstr>
      <vt:lpstr>PowerPoint Presentation</vt:lpstr>
      <vt:lpstr>Time Series Forecasting</vt:lpstr>
      <vt:lpstr>Time Series Forecasting</vt:lpstr>
      <vt:lpstr>Forecasting with Exponential Smoothing</vt:lpstr>
      <vt:lpstr>PowerPoint Presentation</vt:lpstr>
      <vt:lpstr>What happens when we have seasonality and trends present in our data?   Will exponential smoothing capture that in a forecast?</vt:lpstr>
      <vt:lpstr>PowerPoint Presentation</vt:lpstr>
      <vt:lpstr>Forecasting with ARIMA (p,d,q) Models</vt:lpstr>
      <vt:lpstr>Time Series Forecasting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Student Project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Darren</dc:creator>
  <cp:keywords/>
  <dc:description/>
  <cp:lastModifiedBy>Darren</cp:lastModifiedBy>
  <cp:revision>57</cp:revision>
  <dcterms:created xsi:type="dcterms:W3CDTF">2018-04-27T01:41:31Z</dcterms:created>
  <dcterms:modified xsi:type="dcterms:W3CDTF">2018-05-03T04:03:16Z</dcterms:modified>
  <cp:category/>
</cp:coreProperties>
</file>